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Average"/>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Average-regular.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d1e83705c5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d1e83705c5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d1e83705c5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d1e83705c5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1e83705c5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1e83705c5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unoosa.org/oosa/oosadoc/data/documents/2017/stspace/stspace61rev.2_0.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www.icj-cij.org/public/files/permanent-court-of-international-justice/serie_A/A_10/30_Lotus_Arret.pdf" TargetMode="External"/><Relationship Id="rId4" Type="http://schemas.openxmlformats.org/officeDocument/2006/relationships/hyperlink" Target="https://blog.oup.com/2018/03/outer-space-la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subTitle"/>
          </p:nvPr>
        </p:nvSpPr>
        <p:spPr>
          <a:xfrm>
            <a:off x="311700" y="1004325"/>
            <a:ext cx="8520600" cy="26223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CFE2F3"/>
              </a:buClr>
              <a:buSzPts val="1700"/>
              <a:buAutoNum type="arabicPeriod"/>
            </a:pPr>
            <a:r>
              <a:rPr lang="en" sz="1700">
                <a:solidFill>
                  <a:srgbClr val="CFE2F3"/>
                </a:solidFill>
                <a:highlight>
                  <a:schemeClr val="lt1"/>
                </a:highlight>
              </a:rPr>
              <a:t>The limited nature of the Outer Space Treaty</a:t>
            </a:r>
            <a:endParaRPr sz="1700">
              <a:solidFill>
                <a:srgbClr val="CFE2F3"/>
              </a:solidFill>
              <a:highlight>
                <a:schemeClr val="lt1"/>
              </a:highlight>
            </a:endParaRPr>
          </a:p>
          <a:p>
            <a:pPr indent="-336550" lvl="0" marL="457200" rtl="0" algn="l">
              <a:spcBef>
                <a:spcPts val="0"/>
              </a:spcBef>
              <a:spcAft>
                <a:spcPts val="0"/>
              </a:spcAft>
              <a:buClr>
                <a:srgbClr val="CFE2F3"/>
              </a:buClr>
              <a:buSzPts val="1700"/>
              <a:buAutoNum type="arabicPeriod"/>
            </a:pPr>
            <a:r>
              <a:rPr lang="en" sz="1700">
                <a:solidFill>
                  <a:srgbClr val="CFE2F3"/>
                </a:solidFill>
                <a:highlight>
                  <a:schemeClr val="lt1"/>
                </a:highlight>
              </a:rPr>
              <a:t>Articles I and II of the Outer Space Treaty</a:t>
            </a:r>
            <a:endParaRPr sz="1700">
              <a:solidFill>
                <a:srgbClr val="CFE2F3"/>
              </a:solidFill>
              <a:highlight>
                <a:schemeClr val="lt1"/>
              </a:highlight>
            </a:endParaRPr>
          </a:p>
          <a:p>
            <a:pPr indent="-336550" lvl="0" marL="457200" rtl="0" algn="l">
              <a:spcBef>
                <a:spcPts val="0"/>
              </a:spcBef>
              <a:spcAft>
                <a:spcPts val="0"/>
              </a:spcAft>
              <a:buClr>
                <a:srgbClr val="CFE2F3"/>
              </a:buClr>
              <a:buSzPts val="1700"/>
              <a:buAutoNum type="arabicPeriod"/>
            </a:pPr>
            <a:r>
              <a:rPr lang="en" sz="1700">
                <a:solidFill>
                  <a:srgbClr val="CFE2F3"/>
                </a:solidFill>
                <a:highlight>
                  <a:schemeClr val="lt1"/>
                </a:highlight>
              </a:rPr>
              <a:t>The Lotus Principle</a:t>
            </a:r>
            <a:endParaRPr sz="3300">
              <a:solidFill>
                <a:srgbClr val="CFE2F3"/>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idx="1" type="subTitle"/>
          </p:nvPr>
        </p:nvSpPr>
        <p:spPr>
          <a:xfrm>
            <a:off x="197125" y="563100"/>
            <a:ext cx="8520600" cy="40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800">
                <a:solidFill>
                  <a:srgbClr val="CFE2F3"/>
                </a:solidFill>
                <a:highlight>
                  <a:schemeClr val="lt1"/>
                </a:highlight>
              </a:rPr>
              <a:t>Article II </a:t>
            </a:r>
            <a:endParaRPr b="1" sz="1800">
              <a:solidFill>
                <a:srgbClr val="CFE2F3"/>
              </a:solidFill>
              <a:highlight>
                <a:schemeClr val="lt1"/>
              </a:highlight>
            </a:endParaRPr>
          </a:p>
          <a:p>
            <a:pPr indent="0" lvl="0" marL="0" rtl="0" algn="l">
              <a:spcBef>
                <a:spcPts val="0"/>
              </a:spcBef>
              <a:spcAft>
                <a:spcPts val="0"/>
              </a:spcAft>
              <a:buNone/>
            </a:pPr>
            <a:r>
              <a:t/>
            </a:r>
            <a:endParaRPr sz="1800">
              <a:solidFill>
                <a:srgbClr val="CFE2F3"/>
              </a:solidFill>
              <a:highlight>
                <a:schemeClr val="lt1"/>
              </a:highlight>
            </a:endParaRPr>
          </a:p>
          <a:p>
            <a:pPr indent="0" lvl="0" marL="0" rtl="0" algn="l">
              <a:spcBef>
                <a:spcPts val="0"/>
              </a:spcBef>
              <a:spcAft>
                <a:spcPts val="0"/>
              </a:spcAft>
              <a:buNone/>
            </a:pPr>
            <a:r>
              <a:rPr lang="en" sz="2000">
                <a:solidFill>
                  <a:srgbClr val="CFE2F3"/>
                </a:solidFill>
                <a:highlight>
                  <a:schemeClr val="lt1"/>
                </a:highlight>
              </a:rPr>
              <a:t>Outer space, including the Moon and other celestial bodies, is not subject</a:t>
            </a:r>
            <a:endParaRPr sz="2000">
              <a:solidFill>
                <a:srgbClr val="CFE2F3"/>
              </a:solidFill>
              <a:highlight>
                <a:schemeClr val="lt1"/>
              </a:highlight>
            </a:endParaRPr>
          </a:p>
          <a:p>
            <a:pPr indent="0" lvl="0" marL="0" rtl="0" algn="l">
              <a:spcBef>
                <a:spcPts val="0"/>
              </a:spcBef>
              <a:spcAft>
                <a:spcPts val="0"/>
              </a:spcAft>
              <a:buNone/>
            </a:pPr>
            <a:r>
              <a:rPr lang="en" sz="2000">
                <a:solidFill>
                  <a:srgbClr val="CFE2F3"/>
                </a:solidFill>
                <a:highlight>
                  <a:schemeClr val="lt1"/>
                </a:highlight>
              </a:rPr>
              <a:t>to national appropriation by claim of sovereignty, by means of use or occupation, or by any other means.</a:t>
            </a:r>
            <a:endParaRPr sz="2000">
              <a:solidFill>
                <a:srgbClr val="CFE2F3"/>
              </a:solidFill>
              <a:highlight>
                <a:schemeClr val="lt1"/>
              </a:highlight>
            </a:endParaRPr>
          </a:p>
          <a:p>
            <a:pPr indent="0" lvl="0" marL="0" rtl="0" algn="l">
              <a:spcBef>
                <a:spcPts val="0"/>
              </a:spcBef>
              <a:spcAft>
                <a:spcPts val="0"/>
              </a:spcAft>
              <a:buNone/>
            </a:pPr>
            <a:r>
              <a:t/>
            </a:r>
            <a:endParaRPr sz="2000">
              <a:solidFill>
                <a:srgbClr val="CFE2F3"/>
              </a:solidFill>
              <a:highlight>
                <a:schemeClr val="lt1"/>
              </a:highlight>
            </a:endParaRPr>
          </a:p>
          <a:p>
            <a:pPr indent="0" lvl="0" marL="0" rtl="0" algn="l">
              <a:spcBef>
                <a:spcPts val="0"/>
              </a:spcBef>
              <a:spcAft>
                <a:spcPts val="0"/>
              </a:spcAft>
              <a:buNone/>
            </a:pPr>
            <a:r>
              <a:t/>
            </a:r>
            <a:endParaRPr sz="2000">
              <a:solidFill>
                <a:srgbClr val="CFE2F3"/>
              </a:solidFill>
              <a:highlight>
                <a:schemeClr val="lt1"/>
              </a:highlight>
            </a:endParaRPr>
          </a:p>
          <a:p>
            <a:pPr indent="0" lvl="0" marL="0" rtl="0" algn="l">
              <a:spcBef>
                <a:spcPts val="0"/>
              </a:spcBef>
              <a:spcAft>
                <a:spcPts val="0"/>
              </a:spcAft>
              <a:buNone/>
            </a:pPr>
            <a:r>
              <a:t/>
            </a:r>
            <a:endParaRPr sz="2000">
              <a:solidFill>
                <a:srgbClr val="CFE2F3"/>
              </a:solidFill>
              <a:highlight>
                <a:schemeClr val="lt1"/>
              </a:highlight>
            </a:endParaRPr>
          </a:p>
          <a:p>
            <a:pPr indent="0" lvl="0" marL="0" rtl="0" algn="l">
              <a:spcBef>
                <a:spcPts val="0"/>
              </a:spcBef>
              <a:spcAft>
                <a:spcPts val="0"/>
              </a:spcAft>
              <a:buNone/>
            </a:pPr>
            <a:r>
              <a:t/>
            </a:r>
            <a:endParaRPr sz="2000">
              <a:solidFill>
                <a:srgbClr val="CFE2F3"/>
              </a:solidFill>
              <a:highlight>
                <a:schemeClr val="lt1"/>
              </a:highlight>
            </a:endParaRPr>
          </a:p>
          <a:p>
            <a:pPr indent="0" lvl="0" marL="0" rtl="0" algn="r">
              <a:spcBef>
                <a:spcPts val="0"/>
              </a:spcBef>
              <a:spcAft>
                <a:spcPts val="0"/>
              </a:spcAft>
              <a:buNone/>
            </a:pPr>
            <a:r>
              <a:rPr lang="en" sz="2000">
                <a:solidFill>
                  <a:srgbClr val="CFE2F3"/>
                </a:solidFill>
                <a:highlight>
                  <a:schemeClr val="lt1"/>
                </a:highlight>
                <a:latin typeface="Average"/>
                <a:ea typeface="Average"/>
                <a:cs typeface="Average"/>
                <a:sym typeface="Average"/>
              </a:rPr>
              <a:t>UN treaty booklet</a:t>
            </a:r>
            <a:endParaRPr sz="2000">
              <a:solidFill>
                <a:srgbClr val="CFE2F3"/>
              </a:solidFill>
              <a:highlight>
                <a:schemeClr val="lt1"/>
              </a:highlight>
              <a:latin typeface="Average"/>
              <a:ea typeface="Average"/>
              <a:cs typeface="Average"/>
              <a:sym typeface="Average"/>
            </a:endParaRPr>
          </a:p>
          <a:p>
            <a:pPr indent="0" lvl="0" marL="0" rtl="0" algn="r">
              <a:spcBef>
                <a:spcPts val="0"/>
              </a:spcBef>
              <a:spcAft>
                <a:spcPts val="0"/>
              </a:spcAft>
              <a:buNone/>
            </a:pPr>
            <a:r>
              <a:rPr lang="en" sz="1600">
                <a:solidFill>
                  <a:srgbClr val="CFE2F3"/>
                </a:solidFill>
                <a:highlight>
                  <a:schemeClr val="lt1"/>
                </a:highlight>
                <a:uFill>
                  <a:noFill/>
                </a:uFill>
                <a:latin typeface="Average"/>
                <a:ea typeface="Average"/>
                <a:cs typeface="Average"/>
                <a:sym typeface="Average"/>
                <a:hlinkClick r:id="rId3">
                  <a:extLst>
                    <a:ext uri="{A12FA001-AC4F-418D-AE19-62706E023703}">
                      <ahyp:hlinkClr val="tx"/>
                    </a:ext>
                  </a:extLst>
                </a:hlinkClick>
              </a:rPr>
              <a:t>https://www.unoosa.org/oosa/oosadoc/data/documents/2017/stspace/stspace61rev.2_0.html</a:t>
            </a:r>
            <a:endParaRPr sz="1600">
              <a:solidFill>
                <a:srgbClr val="CFE2F3"/>
              </a:solidFill>
              <a:highlight>
                <a:schemeClr val="lt1"/>
              </a:highlight>
              <a:latin typeface="Average"/>
              <a:ea typeface="Average"/>
              <a:cs typeface="Average"/>
              <a:sym typeface="Average"/>
            </a:endParaRPr>
          </a:p>
          <a:p>
            <a:pPr indent="0" lvl="0" marL="0" rtl="0" algn="l">
              <a:spcBef>
                <a:spcPts val="0"/>
              </a:spcBef>
              <a:spcAft>
                <a:spcPts val="0"/>
              </a:spcAft>
              <a:buNone/>
            </a:pPr>
            <a:r>
              <a:t/>
            </a:r>
            <a:endParaRPr sz="1800">
              <a:solidFill>
                <a:srgbClr val="CFE2F3"/>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idx="1" type="subTitle"/>
          </p:nvPr>
        </p:nvSpPr>
        <p:spPr>
          <a:xfrm>
            <a:off x="311700" y="242325"/>
            <a:ext cx="8520600" cy="440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CFE2F3"/>
                </a:solidFill>
                <a:highlight>
                  <a:schemeClr val="lt1"/>
                </a:highlight>
              </a:rPr>
              <a:t>Article I</a:t>
            </a:r>
            <a:endParaRPr b="1" sz="1800">
              <a:solidFill>
                <a:srgbClr val="CFE2F3"/>
              </a:solidFill>
              <a:highlight>
                <a:schemeClr val="lt1"/>
              </a:highlight>
            </a:endParaRPr>
          </a:p>
          <a:p>
            <a:pPr indent="0" lvl="0" marL="0" rtl="0" algn="l">
              <a:spcBef>
                <a:spcPts val="0"/>
              </a:spcBef>
              <a:spcAft>
                <a:spcPts val="0"/>
              </a:spcAft>
              <a:buNone/>
            </a:pPr>
            <a:r>
              <a:t/>
            </a:r>
            <a:endParaRPr sz="1800">
              <a:solidFill>
                <a:srgbClr val="CFE2F3"/>
              </a:solidFill>
              <a:highlight>
                <a:schemeClr val="lt1"/>
              </a:highlight>
            </a:endParaRPr>
          </a:p>
          <a:p>
            <a:pPr indent="0" lvl="0" marL="0" rtl="0" algn="l">
              <a:spcBef>
                <a:spcPts val="0"/>
              </a:spcBef>
              <a:spcAft>
                <a:spcPts val="0"/>
              </a:spcAft>
              <a:buNone/>
            </a:pPr>
            <a:r>
              <a:rPr lang="en" sz="1800">
                <a:solidFill>
                  <a:srgbClr val="CFE2F3"/>
                </a:solidFill>
                <a:highlight>
                  <a:schemeClr val="lt1"/>
                </a:highlight>
              </a:rPr>
              <a:t>The exploration and use of outer space, including the Moon and other celestial bodies, shall be carried out for the benefit and in the interests of all countries, irrespective of their degree of economic or scientific development, and shall be the province of all mankind. </a:t>
            </a:r>
            <a:endParaRPr sz="1800">
              <a:solidFill>
                <a:srgbClr val="CFE2F3"/>
              </a:solidFill>
              <a:highlight>
                <a:schemeClr val="lt1"/>
              </a:highlight>
            </a:endParaRPr>
          </a:p>
          <a:p>
            <a:pPr indent="0" lvl="0" marL="0" rtl="0" algn="l">
              <a:spcBef>
                <a:spcPts val="0"/>
              </a:spcBef>
              <a:spcAft>
                <a:spcPts val="0"/>
              </a:spcAft>
              <a:buNone/>
            </a:pPr>
            <a:r>
              <a:t/>
            </a:r>
            <a:endParaRPr sz="1800">
              <a:solidFill>
                <a:srgbClr val="CFE2F3"/>
              </a:solidFill>
              <a:highlight>
                <a:schemeClr val="lt1"/>
              </a:highlight>
            </a:endParaRPr>
          </a:p>
          <a:p>
            <a:pPr indent="0" lvl="0" marL="0" rtl="0" algn="l">
              <a:spcBef>
                <a:spcPts val="0"/>
              </a:spcBef>
              <a:spcAft>
                <a:spcPts val="0"/>
              </a:spcAft>
              <a:buNone/>
            </a:pPr>
            <a:r>
              <a:rPr lang="en" sz="1800">
                <a:solidFill>
                  <a:srgbClr val="CFE2F3"/>
                </a:solidFill>
                <a:highlight>
                  <a:schemeClr val="lt1"/>
                </a:highlight>
              </a:rPr>
              <a:t>Outer space, including the Moon and other celestial bodies, shall be free for exploration and use by all States without discrimination of any kind, on a basis of equality and in accordance with international law, and there shall be free access to all areas of celestial bodies.</a:t>
            </a:r>
            <a:endParaRPr sz="1800">
              <a:solidFill>
                <a:srgbClr val="CFE2F3"/>
              </a:solidFill>
              <a:highlight>
                <a:schemeClr val="lt1"/>
              </a:highlight>
            </a:endParaRPr>
          </a:p>
          <a:p>
            <a:pPr indent="0" lvl="0" marL="0" rtl="0" algn="l">
              <a:spcBef>
                <a:spcPts val="0"/>
              </a:spcBef>
              <a:spcAft>
                <a:spcPts val="0"/>
              </a:spcAft>
              <a:buNone/>
            </a:pPr>
            <a:r>
              <a:t/>
            </a:r>
            <a:endParaRPr sz="1800">
              <a:solidFill>
                <a:srgbClr val="CFE2F3"/>
              </a:solidFill>
              <a:highlight>
                <a:schemeClr val="lt1"/>
              </a:highlight>
            </a:endParaRPr>
          </a:p>
          <a:p>
            <a:pPr indent="0" lvl="0" marL="0" rtl="0" algn="l">
              <a:spcBef>
                <a:spcPts val="0"/>
              </a:spcBef>
              <a:spcAft>
                <a:spcPts val="0"/>
              </a:spcAft>
              <a:buNone/>
            </a:pPr>
            <a:r>
              <a:rPr lang="en" sz="1800">
                <a:solidFill>
                  <a:srgbClr val="CFE2F3"/>
                </a:solidFill>
                <a:highlight>
                  <a:schemeClr val="lt1"/>
                </a:highlight>
              </a:rPr>
              <a:t>There shall be freedom of scientific investigation in outer space, including</a:t>
            </a:r>
            <a:endParaRPr sz="1800">
              <a:solidFill>
                <a:srgbClr val="CFE2F3"/>
              </a:solidFill>
              <a:highlight>
                <a:schemeClr val="lt1"/>
              </a:highlight>
            </a:endParaRPr>
          </a:p>
          <a:p>
            <a:pPr indent="0" lvl="0" marL="0" rtl="0" algn="l">
              <a:spcBef>
                <a:spcPts val="0"/>
              </a:spcBef>
              <a:spcAft>
                <a:spcPts val="0"/>
              </a:spcAft>
              <a:buNone/>
            </a:pPr>
            <a:r>
              <a:rPr lang="en" sz="1800">
                <a:solidFill>
                  <a:srgbClr val="CFE2F3"/>
                </a:solidFill>
                <a:highlight>
                  <a:schemeClr val="lt1"/>
                </a:highlight>
              </a:rPr>
              <a:t>the Moon and other celestial bodies, and States shall facilitate and encourage international cooperation in such investigation.</a:t>
            </a:r>
            <a:endParaRPr sz="1800">
              <a:solidFill>
                <a:srgbClr val="CFE2F3"/>
              </a:solidFill>
              <a:highlight>
                <a:schemeClr val="lt1"/>
              </a:highlight>
            </a:endParaRPr>
          </a:p>
          <a:p>
            <a:pPr indent="0" lvl="0" marL="0" rtl="0" algn="l">
              <a:spcBef>
                <a:spcPts val="0"/>
              </a:spcBef>
              <a:spcAft>
                <a:spcPts val="0"/>
              </a:spcAft>
              <a:buNone/>
            </a:pPr>
            <a:r>
              <a:t/>
            </a:r>
            <a:endParaRPr sz="1800">
              <a:solidFill>
                <a:srgbClr val="CFE2F3"/>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idx="1" type="subTitle"/>
          </p:nvPr>
        </p:nvSpPr>
        <p:spPr>
          <a:xfrm>
            <a:off x="311700" y="242325"/>
            <a:ext cx="8520600" cy="478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800">
              <a:solidFill>
                <a:srgbClr val="CFE2F3"/>
              </a:solidFill>
              <a:highlight>
                <a:srgbClr val="2A2A2A"/>
              </a:highlight>
            </a:endParaRPr>
          </a:p>
          <a:p>
            <a:pPr indent="0" lvl="0" marL="0" rtl="0" algn="l">
              <a:spcBef>
                <a:spcPts val="0"/>
              </a:spcBef>
              <a:spcAft>
                <a:spcPts val="0"/>
              </a:spcAft>
              <a:buNone/>
            </a:pPr>
            <a:r>
              <a:t/>
            </a:r>
            <a:endParaRPr b="1" sz="1800">
              <a:solidFill>
                <a:srgbClr val="CFE2F3"/>
              </a:solidFill>
              <a:highlight>
                <a:srgbClr val="2A2A2A"/>
              </a:highlight>
            </a:endParaRPr>
          </a:p>
          <a:p>
            <a:pPr indent="0" lvl="0" marL="0" rtl="0" algn="ctr">
              <a:spcBef>
                <a:spcPts val="0"/>
              </a:spcBef>
              <a:spcAft>
                <a:spcPts val="0"/>
              </a:spcAft>
              <a:buNone/>
            </a:pPr>
            <a:r>
              <a:rPr b="1" lang="en" sz="1800">
                <a:solidFill>
                  <a:srgbClr val="CFE2F3"/>
                </a:solidFill>
                <a:highlight>
                  <a:srgbClr val="2A2A2A"/>
                </a:highlight>
              </a:rPr>
              <a:t>The Lotus Principle</a:t>
            </a:r>
            <a:endParaRPr b="1" sz="1800">
              <a:solidFill>
                <a:srgbClr val="CFE2F3"/>
              </a:solidFill>
              <a:highlight>
                <a:srgbClr val="2A2A2A"/>
              </a:highlight>
            </a:endParaRPr>
          </a:p>
          <a:p>
            <a:pPr indent="0" lvl="0" marL="0" rtl="0" algn="ctr">
              <a:spcBef>
                <a:spcPts val="0"/>
              </a:spcBef>
              <a:spcAft>
                <a:spcPts val="0"/>
              </a:spcAft>
              <a:buNone/>
            </a:pPr>
            <a:r>
              <a:t/>
            </a:r>
            <a:endParaRPr b="1" sz="1800">
              <a:solidFill>
                <a:srgbClr val="CFE2F3"/>
              </a:solidFill>
              <a:highlight>
                <a:srgbClr val="2A2A2A"/>
              </a:highlight>
            </a:endParaRPr>
          </a:p>
          <a:p>
            <a:pPr indent="0" lvl="0" marL="0" rtl="0" algn="ctr">
              <a:spcBef>
                <a:spcPts val="0"/>
              </a:spcBef>
              <a:spcAft>
                <a:spcPts val="0"/>
              </a:spcAft>
              <a:buNone/>
            </a:pPr>
            <a:r>
              <a:rPr lang="en" sz="1800">
                <a:solidFill>
                  <a:srgbClr val="CFE2F3"/>
                </a:solidFill>
                <a:highlight>
                  <a:srgbClr val="2A2A2A"/>
                </a:highlight>
              </a:rPr>
              <a:t>“Whatever is not explicitly prohibited by international law is therefore permitted”</a:t>
            </a:r>
            <a:endParaRPr sz="1800">
              <a:solidFill>
                <a:srgbClr val="CFE2F3"/>
              </a:solidFill>
              <a:highlight>
                <a:srgbClr val="2A2A2A"/>
              </a:highlight>
            </a:endParaRPr>
          </a:p>
          <a:p>
            <a:pPr indent="0" lvl="0" marL="0" rtl="0" algn="l">
              <a:spcBef>
                <a:spcPts val="0"/>
              </a:spcBef>
              <a:spcAft>
                <a:spcPts val="0"/>
              </a:spcAft>
              <a:buNone/>
            </a:pPr>
            <a:r>
              <a:t/>
            </a:r>
            <a:endParaRPr sz="1800">
              <a:solidFill>
                <a:srgbClr val="CFE2F3"/>
              </a:solidFill>
              <a:highlight>
                <a:srgbClr val="2A2A2A"/>
              </a:highlight>
            </a:endParaRPr>
          </a:p>
          <a:p>
            <a:pPr indent="0" lvl="0" marL="0" rtl="0" algn="l">
              <a:spcBef>
                <a:spcPts val="0"/>
              </a:spcBef>
              <a:spcAft>
                <a:spcPts val="0"/>
              </a:spcAft>
              <a:buNone/>
            </a:pPr>
            <a:r>
              <a:t/>
            </a:r>
            <a:endParaRPr sz="12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CFE2F3"/>
              </a:solidFill>
              <a:highlight>
                <a:srgbClr val="2A2A2A"/>
              </a:highlight>
              <a:latin typeface="Times New Roman"/>
              <a:ea typeface="Times New Roman"/>
              <a:cs typeface="Times New Roman"/>
              <a:sym typeface="Times New Roman"/>
            </a:endParaRPr>
          </a:p>
          <a:p>
            <a:pPr indent="0" lvl="0" marL="0" rtl="0" algn="r">
              <a:spcBef>
                <a:spcPts val="0"/>
              </a:spcBef>
              <a:spcAft>
                <a:spcPts val="0"/>
              </a:spcAft>
              <a:buNone/>
            </a:pPr>
            <a:r>
              <a:rPr i="1" lang="en" sz="1300">
                <a:solidFill>
                  <a:srgbClr val="CFE2F3"/>
                </a:solidFill>
                <a:highlight>
                  <a:srgbClr val="2A2A2A"/>
                </a:highlight>
                <a:latin typeface="Average"/>
                <a:ea typeface="Average"/>
                <a:cs typeface="Average"/>
                <a:sym typeface="Average"/>
              </a:rPr>
              <a:t>The Case of the S.S. Lotus</a:t>
            </a:r>
            <a:r>
              <a:rPr lang="en" sz="1300">
                <a:solidFill>
                  <a:srgbClr val="CFE2F3"/>
                </a:solidFill>
                <a:highlight>
                  <a:srgbClr val="2A2A2A"/>
                </a:highlight>
                <a:latin typeface="Average"/>
                <a:ea typeface="Average"/>
                <a:cs typeface="Average"/>
                <a:sym typeface="Average"/>
              </a:rPr>
              <a:t>, 1927 PCIJ Series A, No. 10.</a:t>
            </a:r>
            <a:endParaRPr sz="1300">
              <a:solidFill>
                <a:srgbClr val="CFE2F3"/>
              </a:solidFill>
              <a:highlight>
                <a:srgbClr val="2A2A2A"/>
              </a:highlight>
              <a:latin typeface="Average"/>
              <a:ea typeface="Average"/>
              <a:cs typeface="Average"/>
              <a:sym typeface="Average"/>
            </a:endParaRPr>
          </a:p>
          <a:p>
            <a:pPr indent="0" lvl="0" marL="0" rtl="0" algn="r">
              <a:spcBef>
                <a:spcPts val="0"/>
              </a:spcBef>
              <a:spcAft>
                <a:spcPts val="0"/>
              </a:spcAft>
              <a:buNone/>
            </a:pPr>
            <a:r>
              <a:rPr b="1" lang="en" sz="1300">
                <a:solidFill>
                  <a:srgbClr val="CFE2F3"/>
                </a:solidFill>
                <a:highlight>
                  <a:srgbClr val="2A2A2A"/>
                </a:highlight>
                <a:uFill>
                  <a:noFill/>
                </a:uFill>
                <a:latin typeface="Average"/>
                <a:ea typeface="Average"/>
                <a:cs typeface="Average"/>
                <a:sym typeface="Average"/>
                <a:hlinkClick r:id="rId3">
                  <a:extLst>
                    <a:ext uri="{A12FA001-AC4F-418D-AE19-62706E023703}">
                      <ahyp:hlinkClr val="tx"/>
                    </a:ext>
                  </a:extLst>
                </a:hlinkClick>
              </a:rPr>
              <a:t>https://www.icj-cij.org/public/files/permanent-court-of-international-justice/serie_A/A_10/30_Lotus_Arret.pdf</a:t>
            </a:r>
            <a:endParaRPr b="1" sz="1300">
              <a:solidFill>
                <a:srgbClr val="CFE2F3"/>
              </a:solidFill>
              <a:highlight>
                <a:srgbClr val="2A2A2A"/>
              </a:highlight>
              <a:latin typeface="Average"/>
              <a:ea typeface="Average"/>
              <a:cs typeface="Average"/>
              <a:sym typeface="Average"/>
            </a:endParaRPr>
          </a:p>
          <a:p>
            <a:pPr indent="0" lvl="0" marL="0" rtl="0" algn="r">
              <a:spcBef>
                <a:spcPts val="0"/>
              </a:spcBef>
              <a:spcAft>
                <a:spcPts val="0"/>
              </a:spcAft>
              <a:buNone/>
            </a:pPr>
            <a:r>
              <a:t/>
            </a:r>
            <a:endParaRPr b="1" sz="1300">
              <a:solidFill>
                <a:srgbClr val="CFE2F3"/>
              </a:solidFill>
              <a:highlight>
                <a:srgbClr val="2A2A2A"/>
              </a:highlight>
              <a:latin typeface="Average"/>
              <a:ea typeface="Average"/>
              <a:cs typeface="Average"/>
              <a:sym typeface="Average"/>
            </a:endParaRPr>
          </a:p>
          <a:p>
            <a:pPr indent="0" lvl="0" marL="0" rtl="0" algn="r">
              <a:spcBef>
                <a:spcPts val="0"/>
              </a:spcBef>
              <a:spcAft>
                <a:spcPts val="0"/>
              </a:spcAft>
              <a:buNone/>
            </a:pPr>
            <a:r>
              <a:rPr i="1" lang="en" sz="1300">
                <a:solidFill>
                  <a:srgbClr val="CFE2F3"/>
                </a:solidFill>
                <a:highlight>
                  <a:srgbClr val="2A2A2A"/>
                </a:highlight>
                <a:latin typeface="Average"/>
                <a:ea typeface="Average"/>
                <a:cs typeface="Average"/>
                <a:sym typeface="Average"/>
              </a:rPr>
              <a:t>What is allowed in Outer Space? </a:t>
            </a:r>
            <a:r>
              <a:rPr lang="en" sz="1300">
                <a:solidFill>
                  <a:srgbClr val="CFE2F3"/>
                </a:solidFill>
                <a:highlight>
                  <a:srgbClr val="2A2A2A"/>
                </a:highlight>
                <a:latin typeface="Average"/>
                <a:ea typeface="Average"/>
                <a:cs typeface="Average"/>
                <a:sym typeface="Average"/>
              </a:rPr>
              <a:t>Oxford University Press Blog, </a:t>
            </a:r>
            <a:br>
              <a:rPr b="1" lang="en" sz="1300">
                <a:solidFill>
                  <a:srgbClr val="CFE2F3"/>
                </a:solidFill>
                <a:highlight>
                  <a:srgbClr val="2A2A2A"/>
                </a:highlight>
                <a:latin typeface="Average"/>
                <a:ea typeface="Average"/>
                <a:cs typeface="Average"/>
                <a:sym typeface="Average"/>
              </a:rPr>
            </a:br>
            <a:r>
              <a:rPr b="1" lang="en" sz="1300">
                <a:solidFill>
                  <a:srgbClr val="CFE2F3"/>
                </a:solidFill>
                <a:highlight>
                  <a:srgbClr val="2A2A2A"/>
                </a:highlight>
                <a:uFill>
                  <a:noFill/>
                </a:uFill>
                <a:latin typeface="Average"/>
                <a:ea typeface="Average"/>
                <a:cs typeface="Average"/>
                <a:sym typeface="Average"/>
                <a:hlinkClick r:id="rId4">
                  <a:extLst>
                    <a:ext uri="{A12FA001-AC4F-418D-AE19-62706E023703}">
                      <ahyp:hlinkClr val="tx"/>
                    </a:ext>
                  </a:extLst>
                </a:hlinkClick>
              </a:rPr>
              <a:t>https://blog.oup.com/2018/03/outer-space-law/</a:t>
            </a:r>
            <a:endParaRPr b="1" sz="1300">
              <a:solidFill>
                <a:srgbClr val="CFE2F3"/>
              </a:solidFill>
              <a:highlight>
                <a:srgbClr val="2A2A2A"/>
              </a:highlight>
              <a:latin typeface="Average"/>
              <a:ea typeface="Average"/>
              <a:cs typeface="Average"/>
              <a:sym typeface="Average"/>
            </a:endParaRPr>
          </a:p>
          <a:p>
            <a:pPr indent="0" lvl="0" marL="0" rtl="0" algn="l">
              <a:spcBef>
                <a:spcPts val="0"/>
              </a:spcBef>
              <a:spcAft>
                <a:spcPts val="0"/>
              </a:spcAft>
              <a:buNone/>
            </a:pPr>
            <a:r>
              <a:t/>
            </a:r>
            <a:endParaRPr sz="1400">
              <a:solidFill>
                <a:srgbClr val="CFE2F3"/>
              </a:solidFill>
              <a:highlight>
                <a:srgbClr val="FFFFFF"/>
              </a:highlight>
            </a:endParaRPr>
          </a:p>
          <a:p>
            <a:pPr indent="0" lvl="0" marL="0" rtl="0" algn="l">
              <a:spcBef>
                <a:spcPts val="0"/>
              </a:spcBef>
              <a:spcAft>
                <a:spcPts val="0"/>
              </a:spcAft>
              <a:buNone/>
            </a:pPr>
            <a:r>
              <a:t/>
            </a:r>
            <a:endParaRPr sz="1400">
              <a:solidFill>
                <a:srgbClr val="CFE2F3"/>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