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Lst>
  <p:sldSz cy="6858000" cx="12192000"/>
  <p:notesSz cx="6858000" cy="9144000"/>
  <p:embeddedFontLst>
    <p:embeddedFont>
      <p:font typeface="Rubik Medium"/>
      <p:regular r:id="rId80"/>
      <p:bold r:id="rId81"/>
      <p:italic r:id="rId82"/>
      <p:boldItalic r:id="rId83"/>
    </p:embeddedFont>
    <p:embeddedFont>
      <p:font typeface="Rubik Light"/>
      <p:regular r:id="rId84"/>
      <p:bold r:id="rId85"/>
      <p:italic r:id="rId86"/>
      <p:boldItalic r:id="rId87"/>
    </p:embeddedFont>
    <p:embeddedFont>
      <p:font typeface="Rubik ExtraBold"/>
      <p:bold r:id="rId88"/>
      <p:boldItalic r:id="rId89"/>
    </p:embeddedFont>
    <p:embeddedFont>
      <p:font typeface="Rubik"/>
      <p:regular r:id="rId90"/>
      <p:bold r:id="rId91"/>
      <p:italic r:id="rId92"/>
      <p:boldItalic r:id="rId93"/>
    </p:embeddedFont>
    <p:embeddedFont>
      <p:font typeface="Rubik SemiBold"/>
      <p:regular r:id="rId94"/>
      <p:bold r:id="rId95"/>
      <p:italic r:id="rId96"/>
      <p:boldItalic r:id="rId9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E1DD5AB-99AB-40C5-8E72-F012EE67F1B2}">
  <a:tblStyle styleId="{AE1DD5AB-99AB-40C5-8E72-F012EE67F1B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font" Target="fonts/RubikSemiBold-bold.fntdata"/><Relationship Id="rId94" Type="http://schemas.openxmlformats.org/officeDocument/2006/relationships/font" Target="fonts/RubikSemiBold-regular.fntdata"/><Relationship Id="rId97" Type="http://schemas.openxmlformats.org/officeDocument/2006/relationships/font" Target="fonts/RubikSemiBold-boldItalic.fntdata"/><Relationship Id="rId96" Type="http://schemas.openxmlformats.org/officeDocument/2006/relationships/font" Target="fonts/RubikSemi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font" Target="fonts/Rubik-bold.fntdata"/><Relationship Id="rId90" Type="http://schemas.openxmlformats.org/officeDocument/2006/relationships/font" Target="fonts/Rubik-regular.fntdata"/><Relationship Id="rId93" Type="http://schemas.openxmlformats.org/officeDocument/2006/relationships/font" Target="fonts/Rubik-boldItalic.fntdata"/><Relationship Id="rId92" Type="http://schemas.openxmlformats.org/officeDocument/2006/relationships/font" Target="fonts/Rubik-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font" Target="fonts/RubikLight-regular.fntdata"/><Relationship Id="rId83" Type="http://schemas.openxmlformats.org/officeDocument/2006/relationships/font" Target="fonts/RubikMedium-boldItalic.fntdata"/><Relationship Id="rId86" Type="http://schemas.openxmlformats.org/officeDocument/2006/relationships/font" Target="fonts/RubikLight-italic.fntdata"/><Relationship Id="rId85" Type="http://schemas.openxmlformats.org/officeDocument/2006/relationships/font" Target="fonts/RubikLight-bold.fntdata"/><Relationship Id="rId88" Type="http://schemas.openxmlformats.org/officeDocument/2006/relationships/font" Target="fonts/RubikExtraBold-bold.fntdata"/><Relationship Id="rId87" Type="http://schemas.openxmlformats.org/officeDocument/2006/relationships/font" Target="fonts/RubikLight-boldItalic.fntdata"/><Relationship Id="rId89" Type="http://schemas.openxmlformats.org/officeDocument/2006/relationships/font" Target="fonts/RubikExtraBold-boldItalic.fntdata"/><Relationship Id="rId80" Type="http://schemas.openxmlformats.org/officeDocument/2006/relationships/font" Target="fonts/RubikMedium-regular.fntdata"/><Relationship Id="rId82" Type="http://schemas.openxmlformats.org/officeDocument/2006/relationships/font" Target="fonts/RubikMedium-italic.fntdata"/><Relationship Id="rId81" Type="http://schemas.openxmlformats.org/officeDocument/2006/relationships/font" Target="fonts/RubikMedium-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ncphbeoPJ8I"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1e9c1146c5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11e9c1146c5_0_1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1e9c1146c5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11e9c1146c5_0_1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1e9c1146c5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11e9c1146c5_0_2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1e9c1146c5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11e9c1146c5_0_1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1e9c1146c5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11e9c1146c5_0_2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1e9c1146c5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11e9c1146c5_0_1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1e9c1146c5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11e9c1146c5_0_2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1e9c1146c5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11e9c1146c5_0_1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1e9c1146c5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1e9c1146c5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lt1"/>
              </a:buClr>
              <a:buSzPts val="9600"/>
              <a:buFont typeface="Arial"/>
              <a:buNone/>
            </a:pPr>
            <a:r>
              <a:rPr lang="en" sz="1000" u="sng">
                <a:solidFill>
                  <a:srgbClr val="333333"/>
                </a:solidFill>
                <a:latin typeface="Droid Sans"/>
                <a:ea typeface="Droid Sans"/>
                <a:cs typeface="Droid Sans"/>
                <a:sym typeface="Droid Sans"/>
                <a:hlinkClick r:id="rId2">
                  <a:extLst>
                    <a:ext uri="{A12FA001-AC4F-418D-AE19-62706E023703}">
                      <ahyp:hlinkClr val="tx"/>
                    </a:ext>
                  </a:extLst>
                </a:hlinkClick>
              </a:rPr>
              <a:t>https://youtu.be/ncphbeoPJ8I</a:t>
            </a:r>
            <a:endParaRPr>
              <a:solidFill>
                <a:srgbClr val="333333"/>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1e9c1146c5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g11e9c1146c5_0_1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1e9c1146c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g11e9c1146c5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1e9c1146c5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11e9c1146c5_0_1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1e9c1146c5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g11e9c1146c5_0_1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1e9c1146c5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g11e9c1146c5_0_1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1e9c1146c5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11e9c1146c5_0_2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1e9c1146c5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11e9c1146c5_0_2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1e9c1146c5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11e9c1146c5_0_2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1e9c1146c5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11e9c1146c5_0_2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1e9c1146c5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11e9c1146c5_0_2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1e9c1146c5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11e9c1146c5_0_1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1e9c1146c5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11e9c1146c5_0_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f7c67675fd_3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gf7c67675fd_3_1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1e9c1146c5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g11e9c1146c5_0_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1e9c1146c5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11e9c1146c5_0_2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1e9c1146c5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11e9c1146c5_0_2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1e9c1146c5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11e9c1146c5_0_2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1e9c1146c5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11e9c1146c5_0_2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1e9c1146c5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11e9c1146c5_0_2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1e9c1146c5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11e9c1146c5_0_2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1e9c1146c5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11e9c1146c5_0_2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1e9c1146c5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11e9c1146c5_0_2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1e9c1146c5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11e9c1146c5_0_3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f7c67675fd_3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gf7c67675fd_3_1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1e9c1146c5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11e9c1146c5_0_3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1e9c1146c5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g11e9c1146c5_0_3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1e9c1146c5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g11e9c1146c5_0_2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1dad1fcad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g11dad1fcadf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1dad1fcad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g11dad1fcadf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1dad1fcad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g11dad1fcad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f31d7ec589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gf31d7ec589_0_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1dad1fcadf_0_3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g11dad1fcadf_0_3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000"/>
              <a:buFont typeface="Times New Roman"/>
              <a:buNone/>
            </a:pPr>
            <a:r>
              <a:t/>
            </a:r>
            <a:endParaRPr/>
          </a:p>
        </p:txBody>
      </p:sp>
      <p:sp>
        <p:nvSpPr>
          <p:cNvPr id="388" name="Google Shape;388;g11dad1fcadf_0_3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1dad1fcadf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g11dad1fcadf_0_3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1dad1fcadf_0_3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g11dad1fcadf_0_3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000"/>
              <a:buFont typeface="Times New Roman"/>
              <a:buNone/>
            </a:pPr>
            <a:r>
              <a:t/>
            </a:r>
            <a:endParaRPr/>
          </a:p>
        </p:txBody>
      </p:sp>
      <p:sp>
        <p:nvSpPr>
          <p:cNvPr id="404" name="Google Shape;404;g11dad1fcadf_0_3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1e9c1146c5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1e9c1146c5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11dad1fcadf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g11dad1fcadf_0_3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1dad1fcadf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g11dad1fcadf_0_3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11dad1fcadf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g11dad1fcadf_0_3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11dad1fcadf_0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g11dad1fcadf_0_3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1dad1fcadf_0_4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g11dad1fcadf_0_40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50000"/>
              </a:lnSpc>
              <a:spcBef>
                <a:spcPts val="0"/>
              </a:spcBef>
              <a:spcAft>
                <a:spcPts val="0"/>
              </a:spcAft>
              <a:buNone/>
            </a:pPr>
            <a:r>
              <a:t/>
            </a:r>
            <a:endParaRPr sz="1000">
              <a:latin typeface="Times New Roman"/>
              <a:ea typeface="Times New Roman"/>
              <a:cs typeface="Times New Roman"/>
              <a:sym typeface="Times New Roman"/>
            </a:endParaRPr>
          </a:p>
        </p:txBody>
      </p:sp>
      <p:sp>
        <p:nvSpPr>
          <p:cNvPr id="441" name="Google Shape;441;g11dad1fcadf_0_40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11dad1fcadf_0_4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g11dad1fcadf_0_40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just">
              <a:lnSpc>
                <a:spcPct val="140000"/>
              </a:lnSpc>
              <a:spcBef>
                <a:spcPts val="0"/>
              </a:spcBef>
              <a:spcAft>
                <a:spcPts val="0"/>
              </a:spcAft>
              <a:buNone/>
            </a:pPr>
            <a:r>
              <a:t/>
            </a:r>
            <a:endParaRPr/>
          </a:p>
        </p:txBody>
      </p:sp>
      <p:sp>
        <p:nvSpPr>
          <p:cNvPr id="451" name="Google Shape;451;g11dad1fcadf_0_40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11dad1fcadf_0_4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g11dad1fcadf_0_4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just">
              <a:lnSpc>
                <a:spcPct val="140000"/>
              </a:lnSpc>
              <a:spcBef>
                <a:spcPts val="0"/>
              </a:spcBef>
              <a:spcAft>
                <a:spcPts val="0"/>
              </a:spcAft>
              <a:buNone/>
            </a:pPr>
            <a:r>
              <a:t/>
            </a:r>
            <a:endParaRPr/>
          </a:p>
        </p:txBody>
      </p:sp>
      <p:sp>
        <p:nvSpPr>
          <p:cNvPr id="460" name="Google Shape;460;g11dad1fcadf_0_4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11dad1fcadf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g11dad1fcadf_0_3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11dad1fcadf_0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g11dad1fcadf_0_3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11dad1fcadf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g11dad1fcadf_0_4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1e9c1146c5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1e9c1146c5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11dad1fcadf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g11dad1fcadf_0_4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11dad1fcadf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g11dad1fcadf_0_4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11dad1fcadf_0_4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g11dad1fcadf_0_4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just">
              <a:lnSpc>
                <a:spcPct val="140000"/>
              </a:lnSpc>
              <a:spcBef>
                <a:spcPts val="0"/>
              </a:spcBef>
              <a:spcAft>
                <a:spcPts val="0"/>
              </a:spcAft>
              <a:buNone/>
            </a:pPr>
            <a:r>
              <a:t/>
            </a:r>
            <a:endParaRPr/>
          </a:p>
        </p:txBody>
      </p:sp>
      <p:sp>
        <p:nvSpPr>
          <p:cNvPr id="504" name="Google Shape;504;g11dad1fcadf_0_4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11dad1fcadf_0_4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 name="Google Shape;513;g11dad1fcadf_0_4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just">
              <a:lnSpc>
                <a:spcPct val="140000"/>
              </a:lnSpc>
              <a:spcBef>
                <a:spcPts val="0"/>
              </a:spcBef>
              <a:spcAft>
                <a:spcPts val="0"/>
              </a:spcAft>
              <a:buNone/>
            </a:pPr>
            <a:r>
              <a:t/>
            </a:r>
            <a:endParaRPr/>
          </a:p>
        </p:txBody>
      </p:sp>
      <p:sp>
        <p:nvSpPr>
          <p:cNvPr id="514" name="Google Shape;514;g11dad1fcadf_0_47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11dad1fcadf_0_4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g11dad1fcadf_0_4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just">
              <a:lnSpc>
                <a:spcPct val="140000"/>
              </a:lnSpc>
              <a:spcBef>
                <a:spcPts val="0"/>
              </a:spcBef>
              <a:spcAft>
                <a:spcPts val="0"/>
              </a:spcAft>
              <a:buNone/>
            </a:pPr>
            <a:r>
              <a:t/>
            </a:r>
            <a:endParaRPr/>
          </a:p>
        </p:txBody>
      </p:sp>
      <p:sp>
        <p:nvSpPr>
          <p:cNvPr id="523" name="Google Shape;523;g11dad1fcadf_0_48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11dad1fcadf_0_4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g11dad1fcadf_0_4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just">
              <a:lnSpc>
                <a:spcPct val="140000"/>
              </a:lnSpc>
              <a:spcBef>
                <a:spcPts val="0"/>
              </a:spcBef>
              <a:spcAft>
                <a:spcPts val="0"/>
              </a:spcAft>
              <a:buNone/>
            </a:pPr>
            <a:r>
              <a:t/>
            </a:r>
            <a:endParaRPr/>
          </a:p>
        </p:txBody>
      </p:sp>
      <p:sp>
        <p:nvSpPr>
          <p:cNvPr id="532" name="Google Shape;532;g11dad1fcadf_0_48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11dad1fcadf_0_5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g11dad1fcadf_0_5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11dad1fcadf_0_5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6" name="Google Shape;546;g11dad1fcadf_0_5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just">
              <a:lnSpc>
                <a:spcPct val="140000"/>
              </a:lnSpc>
              <a:spcBef>
                <a:spcPts val="0"/>
              </a:spcBef>
              <a:spcAft>
                <a:spcPts val="0"/>
              </a:spcAft>
              <a:buNone/>
            </a:pPr>
            <a:r>
              <a:t/>
            </a:r>
            <a:endParaRPr/>
          </a:p>
        </p:txBody>
      </p:sp>
      <p:sp>
        <p:nvSpPr>
          <p:cNvPr id="547" name="Google Shape;547;g11dad1fcadf_0_50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11dad1fcadf_0_5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g11dad1fcadf_0_5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just">
              <a:lnSpc>
                <a:spcPct val="140000"/>
              </a:lnSpc>
              <a:spcBef>
                <a:spcPts val="0"/>
              </a:spcBef>
              <a:spcAft>
                <a:spcPts val="0"/>
              </a:spcAft>
              <a:buNone/>
            </a:pPr>
            <a:r>
              <a:t/>
            </a:r>
            <a:endParaRPr/>
          </a:p>
        </p:txBody>
      </p:sp>
      <p:sp>
        <p:nvSpPr>
          <p:cNvPr id="556" name="Google Shape;556;g11dad1fcadf_0_5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11dad1fcadf_0_5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4" name="Google Shape;564;g11dad1fcadf_0_5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just">
              <a:lnSpc>
                <a:spcPct val="140000"/>
              </a:lnSpc>
              <a:spcBef>
                <a:spcPts val="0"/>
              </a:spcBef>
              <a:spcAft>
                <a:spcPts val="0"/>
              </a:spcAft>
              <a:buNone/>
            </a:pPr>
            <a:r>
              <a:t/>
            </a:r>
            <a:endParaRPr/>
          </a:p>
        </p:txBody>
      </p:sp>
      <p:sp>
        <p:nvSpPr>
          <p:cNvPr id="565" name="Google Shape;565;g11dad1fcadf_0_5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1e9c1146c5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1e9c1146c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https://www.youtube.com/watch?v=gF5OZ7nANTI&amp;t=1555s</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11dad1fcadf_0_5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3" name="Google Shape;573;g11dad1fcadf_0_5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just">
              <a:lnSpc>
                <a:spcPct val="140000"/>
              </a:lnSpc>
              <a:spcBef>
                <a:spcPts val="0"/>
              </a:spcBef>
              <a:spcAft>
                <a:spcPts val="0"/>
              </a:spcAft>
              <a:buNone/>
            </a:pPr>
            <a:r>
              <a:t/>
            </a:r>
            <a:endParaRPr/>
          </a:p>
        </p:txBody>
      </p:sp>
      <p:sp>
        <p:nvSpPr>
          <p:cNvPr id="574" name="Google Shape;574;g11dad1fcadf_0_5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11ece7d4078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2" name="Google Shape;582;g11ece7d4078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just">
              <a:lnSpc>
                <a:spcPct val="140000"/>
              </a:lnSpc>
              <a:spcBef>
                <a:spcPts val="0"/>
              </a:spcBef>
              <a:spcAft>
                <a:spcPts val="0"/>
              </a:spcAft>
              <a:buNone/>
            </a:pPr>
            <a:r>
              <a:t/>
            </a:r>
            <a:endParaRPr/>
          </a:p>
        </p:txBody>
      </p:sp>
      <p:sp>
        <p:nvSpPr>
          <p:cNvPr id="583" name="Google Shape;583;g11ece7d4078_1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11dad1fcadf_0_5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g11dad1fcadf_0_5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just">
              <a:lnSpc>
                <a:spcPct val="140000"/>
              </a:lnSpc>
              <a:spcBef>
                <a:spcPts val="0"/>
              </a:spcBef>
              <a:spcAft>
                <a:spcPts val="0"/>
              </a:spcAft>
              <a:buNone/>
            </a:pPr>
            <a:r>
              <a:t/>
            </a:r>
            <a:endParaRPr/>
          </a:p>
        </p:txBody>
      </p:sp>
      <p:sp>
        <p:nvSpPr>
          <p:cNvPr id="593" name="Google Shape;593;g11dad1fcadf_0_5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1231a49ae9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g1231a49ae90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f7c67675fd_4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f7c67675fd_4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500"/>
          </a:xfrm>
          <a:prstGeom prst="rect">
            <a:avLst/>
          </a:prstGeom>
          <a:noFill/>
          <a:ln>
            <a:noFill/>
          </a:ln>
        </p:spPr>
      </p:sp>
      <p:sp>
        <p:nvSpPr>
          <p:cNvPr id="64" name="Google Shape;64;p10"/>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www.youtube.com/watch?v=ncphbeoPJ8I" TargetMode="Externa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jpg"/><Relationship Id="rId4" Type="http://schemas.openxmlformats.org/officeDocument/2006/relationships/image" Target="../media/image22.png"/><Relationship Id="rId5" Type="http://schemas.openxmlformats.org/officeDocument/2006/relationships/image" Target="../media/image21.png"/><Relationship Id="rId6" Type="http://schemas.openxmlformats.org/officeDocument/2006/relationships/hyperlink" Target="https://www.unoosa.org/oosa/oosadoc/data/documents/2017/stspace/stspace61rev.2_0.htm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8.jpg"/></Relationships>
</file>

<file path=ppt/slides/_rels/slide47.xml.rels><?xml version="1.0" encoding="UTF-8" standalone="yes"?><Relationships xmlns="http://schemas.openxmlformats.org/package/2006/relationships"><Relationship Id="rId11" Type="http://schemas.openxmlformats.org/officeDocument/2006/relationships/hyperlink" Target="http://www.un.int/brazil" TargetMode="External"/><Relationship Id="rId10" Type="http://schemas.openxmlformats.org/officeDocument/2006/relationships/hyperlink" Target="http://www.ambasadat.gov.al/united-nations" TargetMode="External"/><Relationship Id="rId13" Type="http://schemas.openxmlformats.org/officeDocument/2006/relationships/hyperlink" Target="https://www.pminewyork.gov.in/" TargetMode="External"/><Relationship Id="rId12" Type="http://schemas.openxmlformats.org/officeDocument/2006/relationships/hyperlink" Target="https://www.ghanamissionun.org/" TargetMode="External"/><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hyperlink" Target="https://www.un.org/en/ga/" TargetMode="External"/><Relationship Id="rId4" Type="http://schemas.openxmlformats.org/officeDocument/2006/relationships/hyperlink" Target="https://www.un.org/securitycouncil/" TargetMode="External"/><Relationship Id="rId9" Type="http://schemas.openxmlformats.org/officeDocument/2006/relationships/hyperlink" Target="https://www.un.org/en/sections/about-un/secretariat/" TargetMode="External"/><Relationship Id="rId15" Type="http://schemas.openxmlformats.org/officeDocument/2006/relationships/hyperlink" Target="https://www.un.int/kenya/" TargetMode="External"/><Relationship Id="rId14" Type="http://schemas.openxmlformats.org/officeDocument/2006/relationships/hyperlink" Target="https://www.dfa.ie/pmun/newyork/" TargetMode="External"/><Relationship Id="rId17" Type="http://schemas.openxmlformats.org/officeDocument/2006/relationships/hyperlink" Target="https://www.norway.no/en/missions/UN/" TargetMode="External"/><Relationship Id="rId16" Type="http://schemas.openxmlformats.org/officeDocument/2006/relationships/hyperlink" Target="https://mision.sre.gob.mx/onu/" TargetMode="External"/><Relationship Id="rId5" Type="http://schemas.openxmlformats.org/officeDocument/2006/relationships/hyperlink" Target="https://www.un.org/ecosoc/en/home" TargetMode="External"/><Relationship Id="rId6" Type="http://schemas.openxmlformats.org/officeDocument/2006/relationships/hyperlink" Target="https://www.un.org/ecosoc/en/home" TargetMode="External"/><Relationship Id="rId18" Type="http://schemas.openxmlformats.org/officeDocument/2006/relationships/hyperlink" Target="https://uaeun.org/" TargetMode="External"/><Relationship Id="rId7" Type="http://schemas.openxmlformats.org/officeDocument/2006/relationships/hyperlink" Target="https://www.un.org/en/sections/about-un/trusteeship-council/" TargetMode="External"/><Relationship Id="rId8" Type="http://schemas.openxmlformats.org/officeDocument/2006/relationships/hyperlink" Target="https://www.icj-cij.org/en"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12.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unoosa.org/oosa/oosadoc/data/documents/2017/stspace/stspace61rev.2_0.html"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16.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10.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8.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5.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5.png"/><Relationship Id="rId4" Type="http://schemas.openxmlformats.org/officeDocument/2006/relationships/hyperlink" Target="https://www.unoosa.org/oosa/en/ourwork/copuos/members/evolution.html"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image" Target="../media/image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7.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 Id="rId3" Type="http://schemas.openxmlformats.org/officeDocument/2006/relationships/image" Target="../media/image6.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image" Target="../media/image1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image" Target="../media/image11.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 Id="rId3" Type="http://schemas.openxmlformats.org/officeDocument/2006/relationships/image" Target="../media/image9.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 Id="rId3" Type="http://schemas.openxmlformats.org/officeDocument/2006/relationships/image" Target="../media/image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 Id="rId3" Type="http://schemas.openxmlformats.org/officeDocument/2006/relationships/image" Target="../media/image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image" Target="../media/image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 Id="rId3" Type="http://schemas.openxmlformats.org/officeDocument/2006/relationships/image" Target="../media/image5.png"/><Relationship Id="rId4" Type="http://schemas.openxmlformats.org/officeDocument/2006/relationships/hyperlink" Target="https://www.unoosa.org/oosa/en/ourwork/copuos/working-groups.html"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image" Target="../media/image13.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 Id="rId3" Type="http://schemas.openxmlformats.org/officeDocument/2006/relationships/image" Target="../media/image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 Id="rId3" Type="http://schemas.openxmlformats.org/officeDocument/2006/relationships/image" Target="../media/image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youtu.be/ncphbeoPJ8I" TargetMode="External"/><Relationship Id="rId4" Type="http://schemas.openxmlformats.org/officeDocument/2006/relationships/hyperlink" Target="http://www.youtube.com/watch?v=gF5OZ7nANTI" TargetMode="External"/><Relationship Id="rId5" Type="http://schemas.openxmlformats.org/officeDocument/2006/relationships/image" Target="../media/image2.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 Id="rId3" Type="http://schemas.openxmlformats.org/officeDocument/2006/relationships/image" Target="../media/image5.png"/><Relationship Id="rId4" Type="http://schemas.openxmlformats.org/officeDocument/2006/relationships/hyperlink" Target="https://www.unoosa.org/oosa/en/ourwork/copuos/lsc/2022/symposium.html" TargetMode="External"/><Relationship Id="rId5" Type="http://schemas.openxmlformats.org/officeDocument/2006/relationships/hyperlink" Target="https://iislweb.org/" TargetMode="External"/><Relationship Id="rId6" Type="http://schemas.openxmlformats.org/officeDocument/2006/relationships/hyperlink" Target="https://www.esa.int/About_Us/ECSL_European_Centre_for_Space_Law/"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 Id="rId3" Type="http://schemas.openxmlformats.org/officeDocument/2006/relationships/image" Target="../media/image5.png"/><Relationship Id="rId4" Type="http://schemas.openxmlformats.org/officeDocument/2006/relationships/hyperlink" Target="https://www.unoosa.org/oosa/en/ourwork/copuos/lsc/2022/index.html" TargetMode="External"/><Relationship Id="rId5" Type="http://schemas.openxmlformats.org/officeDocument/2006/relationships/image" Target="../media/image2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 Id="rId3" Type="http://schemas.openxmlformats.org/officeDocument/2006/relationships/image" Target="../media/image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4.jpg"/><Relationship Id="rId4" Type="http://schemas.openxmlformats.org/officeDocument/2006/relationships/hyperlink" Target="mailto:cjohnson@swfound.org" TargetMode="External"/><Relationship Id="rId5" Type="http://schemas.openxmlformats.org/officeDocument/2006/relationships/image" Target="../media/image1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83" name="Shape 83"/>
        <p:cNvGrpSpPr/>
        <p:nvPr/>
      </p:nvGrpSpPr>
      <p:grpSpPr>
        <a:xfrm>
          <a:off x="0" y="0"/>
          <a:ext cx="0" cy="0"/>
          <a:chOff x="0" y="0"/>
          <a:chExt cx="0" cy="0"/>
        </a:xfrm>
      </p:grpSpPr>
      <p:pic>
        <p:nvPicPr>
          <p:cNvPr descr="A picture containing outdoor, water sport&#10;&#10;Description automatically generated" id="84" name="Google Shape;84;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5" name="Google Shape;85;p13"/>
          <p:cNvSpPr txBox="1"/>
          <p:nvPr>
            <p:ph idx="1" type="subTitle"/>
          </p:nvPr>
        </p:nvSpPr>
        <p:spPr>
          <a:xfrm>
            <a:off x="0" y="252946"/>
            <a:ext cx="12192000" cy="6127200"/>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Clr>
                <a:schemeClr val="dk1"/>
              </a:buClr>
              <a:buNone/>
            </a:pPr>
            <a:r>
              <a:t/>
            </a:r>
            <a:endParaRPr b="1" sz="1950">
              <a:solidFill>
                <a:srgbClr val="FFB81C"/>
              </a:solidFill>
              <a:latin typeface="Rubik"/>
              <a:ea typeface="Rubik"/>
              <a:cs typeface="Rubik"/>
              <a:sym typeface="Rubik"/>
            </a:endParaRPr>
          </a:p>
          <a:p>
            <a:pPr indent="0" lvl="0" marL="0" rtl="0" algn="l">
              <a:lnSpc>
                <a:spcPct val="80000"/>
              </a:lnSpc>
              <a:spcBef>
                <a:spcPts val="0"/>
              </a:spcBef>
              <a:spcAft>
                <a:spcPts val="0"/>
              </a:spcAft>
              <a:buClr>
                <a:schemeClr val="dk1"/>
              </a:buClr>
              <a:buNone/>
            </a:pPr>
            <a:r>
              <a:t/>
            </a:r>
            <a:endParaRPr b="1" sz="1950">
              <a:solidFill>
                <a:srgbClr val="FFB81C"/>
              </a:solidFill>
              <a:latin typeface="Rubik"/>
              <a:ea typeface="Rubik"/>
              <a:cs typeface="Rubik"/>
              <a:sym typeface="Rubik"/>
            </a:endParaRPr>
          </a:p>
          <a:p>
            <a:pPr indent="0" lvl="0" marL="0" rtl="0" algn="l">
              <a:lnSpc>
                <a:spcPct val="80000"/>
              </a:lnSpc>
              <a:spcBef>
                <a:spcPts val="0"/>
              </a:spcBef>
              <a:spcAft>
                <a:spcPts val="0"/>
              </a:spcAft>
              <a:buClr>
                <a:schemeClr val="dk1"/>
              </a:buClr>
              <a:buNone/>
            </a:pPr>
            <a:r>
              <a:t/>
            </a:r>
            <a:endParaRPr b="1" sz="1950">
              <a:solidFill>
                <a:srgbClr val="FFB81C"/>
              </a:solidFill>
              <a:latin typeface="Rubik"/>
              <a:ea typeface="Rubik"/>
              <a:cs typeface="Rubik"/>
              <a:sym typeface="Rubik"/>
            </a:endParaRPr>
          </a:p>
          <a:p>
            <a:pPr indent="0" lvl="0" marL="0" rtl="0" algn="l">
              <a:lnSpc>
                <a:spcPct val="80000"/>
              </a:lnSpc>
              <a:spcBef>
                <a:spcPts val="0"/>
              </a:spcBef>
              <a:spcAft>
                <a:spcPts val="0"/>
              </a:spcAft>
              <a:buClr>
                <a:schemeClr val="dk1"/>
              </a:buClr>
              <a:buNone/>
            </a:pPr>
            <a:r>
              <a:t/>
            </a:r>
            <a:endParaRPr b="1" sz="1950">
              <a:solidFill>
                <a:srgbClr val="FFB81C"/>
              </a:solidFill>
              <a:latin typeface="Rubik"/>
              <a:ea typeface="Rubik"/>
              <a:cs typeface="Rubik"/>
              <a:sym typeface="Rubik"/>
            </a:endParaRPr>
          </a:p>
          <a:p>
            <a:pPr indent="0" lvl="0" marL="0" rtl="0" algn="l">
              <a:lnSpc>
                <a:spcPct val="80000"/>
              </a:lnSpc>
              <a:spcBef>
                <a:spcPts val="0"/>
              </a:spcBef>
              <a:spcAft>
                <a:spcPts val="0"/>
              </a:spcAft>
              <a:buClr>
                <a:schemeClr val="dk1"/>
              </a:buClr>
              <a:buNone/>
            </a:pPr>
            <a:r>
              <a:t/>
            </a:r>
            <a:endParaRPr b="1" sz="1950">
              <a:solidFill>
                <a:srgbClr val="FFB81C"/>
              </a:solidFill>
              <a:latin typeface="Rubik"/>
              <a:ea typeface="Rubik"/>
              <a:cs typeface="Rubik"/>
              <a:sym typeface="Rubik"/>
            </a:endParaRPr>
          </a:p>
          <a:p>
            <a:pPr indent="0" lvl="0" marL="0" rtl="0" algn="l">
              <a:lnSpc>
                <a:spcPct val="80000"/>
              </a:lnSpc>
              <a:spcBef>
                <a:spcPts val="0"/>
              </a:spcBef>
              <a:spcAft>
                <a:spcPts val="0"/>
              </a:spcAft>
              <a:buClr>
                <a:schemeClr val="dk1"/>
              </a:buClr>
              <a:buNone/>
            </a:pPr>
            <a:r>
              <a:t/>
            </a:r>
            <a:endParaRPr b="1" sz="1950">
              <a:solidFill>
                <a:srgbClr val="FFB81C"/>
              </a:solidFill>
              <a:latin typeface="Rubik"/>
              <a:ea typeface="Rubik"/>
              <a:cs typeface="Rubik"/>
              <a:sym typeface="Rubik"/>
            </a:endParaRPr>
          </a:p>
          <a:p>
            <a:pPr indent="0" lvl="0" marL="0" rtl="0" algn="l">
              <a:lnSpc>
                <a:spcPct val="80000"/>
              </a:lnSpc>
              <a:spcBef>
                <a:spcPts val="0"/>
              </a:spcBef>
              <a:spcAft>
                <a:spcPts val="0"/>
              </a:spcAft>
              <a:buClr>
                <a:schemeClr val="dk1"/>
              </a:buClr>
              <a:buNone/>
            </a:pPr>
            <a:r>
              <a:t/>
            </a:r>
            <a:endParaRPr b="1" sz="1950">
              <a:solidFill>
                <a:srgbClr val="FFB81C"/>
              </a:solidFill>
              <a:latin typeface="Rubik"/>
              <a:ea typeface="Rubik"/>
              <a:cs typeface="Rubik"/>
              <a:sym typeface="Rubik"/>
            </a:endParaRPr>
          </a:p>
          <a:p>
            <a:pPr indent="0" lvl="0" marL="0" rtl="0" algn="ctr">
              <a:lnSpc>
                <a:spcPct val="80000"/>
              </a:lnSpc>
              <a:spcBef>
                <a:spcPts val="0"/>
              </a:spcBef>
              <a:spcAft>
                <a:spcPts val="0"/>
              </a:spcAft>
              <a:buClr>
                <a:schemeClr val="dk1"/>
              </a:buClr>
              <a:buNone/>
            </a:pPr>
            <a:r>
              <a:rPr b="1" lang="en" sz="5000">
                <a:solidFill>
                  <a:srgbClr val="FFB81C"/>
                </a:solidFill>
                <a:latin typeface="Rubik"/>
                <a:ea typeface="Rubik"/>
                <a:cs typeface="Rubik"/>
                <a:sym typeface="Rubik"/>
              </a:rPr>
              <a:t>Space Law Fundamentals</a:t>
            </a:r>
            <a:endParaRPr b="1" sz="5000">
              <a:solidFill>
                <a:srgbClr val="FFB81C"/>
              </a:solidFill>
              <a:latin typeface="Rubik"/>
              <a:ea typeface="Rubik"/>
              <a:cs typeface="Rubik"/>
              <a:sym typeface="Rubik"/>
            </a:endParaRPr>
          </a:p>
          <a:p>
            <a:pPr indent="0" lvl="0" marL="0" rtl="0" algn="ctr">
              <a:lnSpc>
                <a:spcPct val="80000"/>
              </a:lnSpc>
              <a:spcBef>
                <a:spcPts val="0"/>
              </a:spcBef>
              <a:spcAft>
                <a:spcPts val="0"/>
              </a:spcAft>
              <a:buClr>
                <a:schemeClr val="dk1"/>
              </a:buClr>
              <a:buNone/>
            </a:pPr>
            <a:r>
              <a:t/>
            </a:r>
            <a:endParaRPr b="1" sz="1750">
              <a:solidFill>
                <a:srgbClr val="FFB81C"/>
              </a:solidFill>
              <a:latin typeface="Rubik"/>
              <a:ea typeface="Rubik"/>
              <a:cs typeface="Rubik"/>
              <a:sym typeface="Rubik"/>
            </a:endParaRPr>
          </a:p>
          <a:p>
            <a:pPr indent="0" lvl="0" marL="0" rtl="0" algn="l">
              <a:lnSpc>
                <a:spcPct val="80000"/>
              </a:lnSpc>
              <a:spcBef>
                <a:spcPts val="0"/>
              </a:spcBef>
              <a:spcAft>
                <a:spcPts val="0"/>
              </a:spcAft>
              <a:buClr>
                <a:schemeClr val="dk1"/>
              </a:buClr>
              <a:buFont typeface="Arial"/>
              <a:buNone/>
            </a:pPr>
            <a:r>
              <a:t/>
            </a:r>
            <a:endParaRPr b="1" sz="2150">
              <a:solidFill>
                <a:srgbClr val="FFB81C"/>
              </a:solidFill>
              <a:latin typeface="Rubik"/>
              <a:ea typeface="Rubik"/>
              <a:cs typeface="Rubik"/>
              <a:sym typeface="Rubik"/>
            </a:endParaRPr>
          </a:p>
          <a:p>
            <a:pPr indent="0" lvl="0" marL="0" rtl="0" algn="ctr">
              <a:lnSpc>
                <a:spcPct val="80000"/>
              </a:lnSpc>
              <a:spcBef>
                <a:spcPts val="0"/>
              </a:spcBef>
              <a:spcAft>
                <a:spcPts val="0"/>
              </a:spcAft>
              <a:buClr>
                <a:schemeClr val="dk1"/>
              </a:buClr>
              <a:buFont typeface="Arial"/>
              <a:buNone/>
            </a:pPr>
            <a:r>
              <a:rPr b="1" lang="en" sz="1800">
                <a:solidFill>
                  <a:srgbClr val="FFB81C"/>
                </a:solidFill>
                <a:latin typeface="Rubik"/>
                <a:ea typeface="Rubik"/>
                <a:cs typeface="Rubik"/>
                <a:sym typeface="Rubik"/>
              </a:rPr>
              <a:t>20 January 2023 </a:t>
            </a:r>
            <a:endParaRPr b="1" sz="1800">
              <a:solidFill>
                <a:srgbClr val="FFB81C"/>
              </a:solidFill>
              <a:latin typeface="Rubik"/>
              <a:ea typeface="Rubik"/>
              <a:cs typeface="Rubik"/>
              <a:sym typeface="Rubik"/>
            </a:endParaRPr>
          </a:p>
          <a:p>
            <a:pPr indent="0" lvl="0" marL="0" rtl="0" algn="l">
              <a:lnSpc>
                <a:spcPct val="80000"/>
              </a:lnSpc>
              <a:spcBef>
                <a:spcPts val="0"/>
              </a:spcBef>
              <a:spcAft>
                <a:spcPts val="0"/>
              </a:spcAft>
              <a:buClr>
                <a:schemeClr val="dk1"/>
              </a:buClr>
              <a:buFont typeface="Arial"/>
              <a:buNone/>
            </a:pPr>
            <a:r>
              <a:t/>
            </a:r>
            <a:endParaRPr b="1" sz="1800">
              <a:solidFill>
                <a:srgbClr val="FFB81C"/>
              </a:solidFill>
              <a:latin typeface="Rubik"/>
              <a:ea typeface="Rubik"/>
              <a:cs typeface="Rubik"/>
              <a:sym typeface="Rubik"/>
            </a:endParaRPr>
          </a:p>
          <a:p>
            <a:pPr indent="0" lvl="0" marL="0" rtl="0" algn="ctr">
              <a:lnSpc>
                <a:spcPct val="80000"/>
              </a:lnSpc>
              <a:spcBef>
                <a:spcPts val="0"/>
              </a:spcBef>
              <a:spcAft>
                <a:spcPts val="0"/>
              </a:spcAft>
              <a:buClr>
                <a:schemeClr val="dk1"/>
              </a:buClr>
              <a:buFont typeface="Arial"/>
              <a:buNone/>
            </a:pPr>
            <a:r>
              <a:t/>
            </a:r>
            <a:endParaRPr b="1" sz="1800">
              <a:solidFill>
                <a:srgbClr val="FFB81C"/>
              </a:solidFill>
              <a:latin typeface="Rubik"/>
              <a:ea typeface="Rubik"/>
              <a:cs typeface="Rubik"/>
              <a:sym typeface="Rubik"/>
            </a:endParaRPr>
          </a:p>
          <a:p>
            <a:pPr indent="0" lvl="0" marL="0" rtl="0" algn="ctr">
              <a:lnSpc>
                <a:spcPct val="80000"/>
              </a:lnSpc>
              <a:spcBef>
                <a:spcPts val="0"/>
              </a:spcBef>
              <a:spcAft>
                <a:spcPts val="0"/>
              </a:spcAft>
              <a:buClr>
                <a:schemeClr val="dk1"/>
              </a:buClr>
              <a:buFont typeface="Arial"/>
              <a:buNone/>
            </a:pPr>
            <a:r>
              <a:rPr b="1" lang="en" sz="1800">
                <a:solidFill>
                  <a:srgbClr val="FFB81C"/>
                </a:solidFill>
                <a:latin typeface="Rubik"/>
                <a:ea typeface="Rubik"/>
                <a:cs typeface="Rubik"/>
                <a:sym typeface="Rubik"/>
              </a:rPr>
              <a:t>Christopher D. Johnson</a:t>
            </a:r>
            <a:endParaRPr b="1" sz="1800">
              <a:solidFill>
                <a:srgbClr val="FFB81C"/>
              </a:solidFill>
              <a:latin typeface="Rubik"/>
              <a:ea typeface="Rubik"/>
              <a:cs typeface="Rubik"/>
              <a:sym typeface="Rubik"/>
            </a:endParaRPr>
          </a:p>
          <a:p>
            <a:pPr indent="0" lvl="0" marL="0" rtl="0" algn="ctr">
              <a:lnSpc>
                <a:spcPct val="115000"/>
              </a:lnSpc>
              <a:spcBef>
                <a:spcPts val="0"/>
              </a:spcBef>
              <a:spcAft>
                <a:spcPts val="0"/>
              </a:spcAft>
              <a:buClr>
                <a:schemeClr val="dk1"/>
              </a:buClr>
              <a:buSzPts val="1063"/>
              <a:buFont typeface="Arial"/>
              <a:buNone/>
            </a:pPr>
            <a:r>
              <a:t/>
            </a:r>
            <a:endParaRPr sz="1400">
              <a:solidFill>
                <a:srgbClr val="FFB81C"/>
              </a:solidFill>
              <a:latin typeface="Rubik"/>
              <a:ea typeface="Rubik"/>
              <a:cs typeface="Rubik"/>
              <a:sym typeface="Rubik"/>
            </a:endParaRPr>
          </a:p>
          <a:p>
            <a:pPr indent="0" lvl="0" marL="0" rtl="0" algn="l">
              <a:lnSpc>
                <a:spcPct val="115000"/>
              </a:lnSpc>
              <a:spcBef>
                <a:spcPts val="0"/>
              </a:spcBef>
              <a:spcAft>
                <a:spcPts val="0"/>
              </a:spcAft>
              <a:buClr>
                <a:schemeClr val="dk1"/>
              </a:buClr>
              <a:buSzPts val="1063"/>
              <a:buFont typeface="Arial"/>
              <a:buNone/>
            </a:pPr>
            <a:r>
              <a:t/>
            </a:r>
            <a:endParaRPr sz="1400">
              <a:solidFill>
                <a:srgbClr val="FFB81C"/>
              </a:solidFill>
              <a:latin typeface="Rubik"/>
              <a:ea typeface="Rubik"/>
              <a:cs typeface="Rubik"/>
              <a:sym typeface="Rubik"/>
            </a:endParaRPr>
          </a:p>
          <a:p>
            <a:pPr indent="0" lvl="0" marL="0" rtl="0" algn="ctr">
              <a:lnSpc>
                <a:spcPct val="100000"/>
              </a:lnSpc>
              <a:spcBef>
                <a:spcPts val="0"/>
              </a:spcBef>
              <a:spcAft>
                <a:spcPts val="0"/>
              </a:spcAft>
              <a:buClr>
                <a:schemeClr val="dk1"/>
              </a:buClr>
              <a:buSzPts val="1063"/>
              <a:buFont typeface="Arial"/>
              <a:buNone/>
            </a:pPr>
            <a:r>
              <a:rPr lang="en" sz="1400">
                <a:solidFill>
                  <a:srgbClr val="FFB81C"/>
                </a:solidFill>
                <a:latin typeface="Rubik"/>
                <a:ea typeface="Rubik"/>
                <a:cs typeface="Rubik"/>
                <a:sym typeface="Rubik"/>
              </a:rPr>
              <a:t>Space Law Advisor</a:t>
            </a:r>
            <a:endParaRPr sz="1400">
              <a:solidFill>
                <a:srgbClr val="FFB81C"/>
              </a:solidFill>
              <a:latin typeface="Rubik"/>
              <a:ea typeface="Rubik"/>
              <a:cs typeface="Rubik"/>
              <a:sym typeface="Rubik"/>
            </a:endParaRPr>
          </a:p>
          <a:p>
            <a:pPr indent="0" lvl="0" marL="0" rtl="0" algn="ctr">
              <a:lnSpc>
                <a:spcPct val="100000"/>
              </a:lnSpc>
              <a:spcBef>
                <a:spcPts val="0"/>
              </a:spcBef>
              <a:spcAft>
                <a:spcPts val="0"/>
              </a:spcAft>
              <a:buClr>
                <a:schemeClr val="dk1"/>
              </a:buClr>
              <a:buSzPts val="1063"/>
              <a:buFont typeface="Arial"/>
              <a:buNone/>
            </a:pPr>
            <a:r>
              <a:rPr lang="en" sz="1400">
                <a:solidFill>
                  <a:srgbClr val="FFB81C"/>
                </a:solidFill>
                <a:latin typeface="Rubik"/>
                <a:ea typeface="Rubik"/>
                <a:cs typeface="Rubik"/>
                <a:sym typeface="Rubik"/>
              </a:rPr>
              <a:t>Secure World Foundation</a:t>
            </a:r>
            <a:endParaRPr sz="1400">
              <a:solidFill>
                <a:srgbClr val="FFB81C"/>
              </a:solidFill>
              <a:latin typeface="Rubik"/>
              <a:ea typeface="Rubik"/>
              <a:cs typeface="Rubik"/>
              <a:sym typeface="Rubik"/>
            </a:endParaRPr>
          </a:p>
          <a:p>
            <a:pPr indent="0" lvl="0" marL="0" rtl="0" algn="ctr">
              <a:lnSpc>
                <a:spcPct val="100000"/>
              </a:lnSpc>
              <a:spcBef>
                <a:spcPts val="0"/>
              </a:spcBef>
              <a:spcAft>
                <a:spcPts val="0"/>
              </a:spcAft>
              <a:buClr>
                <a:schemeClr val="dk1"/>
              </a:buClr>
              <a:buSzPts val="1063"/>
              <a:buFont typeface="Arial"/>
              <a:buNone/>
            </a:pPr>
            <a:r>
              <a:t/>
            </a:r>
            <a:endParaRPr sz="1400">
              <a:solidFill>
                <a:srgbClr val="FFB81C"/>
              </a:solidFill>
              <a:latin typeface="Rubik"/>
              <a:ea typeface="Rubik"/>
              <a:cs typeface="Rubik"/>
              <a:sym typeface="Rubik"/>
            </a:endParaRPr>
          </a:p>
          <a:p>
            <a:pPr indent="0" lvl="0" marL="0" rtl="0" algn="ctr">
              <a:lnSpc>
                <a:spcPct val="100000"/>
              </a:lnSpc>
              <a:spcBef>
                <a:spcPts val="0"/>
              </a:spcBef>
              <a:spcAft>
                <a:spcPts val="0"/>
              </a:spcAft>
              <a:buClr>
                <a:schemeClr val="dk1"/>
              </a:buClr>
              <a:buSzPts val="1063"/>
              <a:buFont typeface="Arial"/>
              <a:buNone/>
            </a:pPr>
            <a:r>
              <a:rPr lang="en" sz="1400">
                <a:solidFill>
                  <a:srgbClr val="FFB81C"/>
                </a:solidFill>
                <a:latin typeface="Rubik"/>
                <a:ea typeface="Rubik"/>
                <a:cs typeface="Rubik"/>
                <a:sym typeface="Rubik"/>
              </a:rPr>
              <a:t>Professor of Law (Adjunct)</a:t>
            </a:r>
            <a:endParaRPr sz="1400">
              <a:solidFill>
                <a:srgbClr val="FFB81C"/>
              </a:solidFill>
              <a:latin typeface="Rubik"/>
              <a:ea typeface="Rubik"/>
              <a:cs typeface="Rubik"/>
              <a:sym typeface="Rubik"/>
            </a:endParaRPr>
          </a:p>
          <a:p>
            <a:pPr indent="0" lvl="0" marL="0" rtl="0" algn="ctr">
              <a:lnSpc>
                <a:spcPct val="100000"/>
              </a:lnSpc>
              <a:spcBef>
                <a:spcPts val="0"/>
              </a:spcBef>
              <a:spcAft>
                <a:spcPts val="0"/>
              </a:spcAft>
              <a:buClr>
                <a:schemeClr val="dk1"/>
              </a:buClr>
              <a:buSzPts val="1063"/>
              <a:buFont typeface="Arial"/>
              <a:buNone/>
            </a:pPr>
            <a:r>
              <a:rPr lang="en" sz="1400">
                <a:solidFill>
                  <a:srgbClr val="FFB81C"/>
                </a:solidFill>
                <a:latin typeface="Rubik"/>
                <a:ea typeface="Rubik"/>
                <a:cs typeface="Rubik"/>
                <a:sym typeface="Rubik"/>
              </a:rPr>
              <a:t>Georgetown University Law Center</a:t>
            </a:r>
            <a:endParaRPr sz="1400">
              <a:solidFill>
                <a:srgbClr val="FFB81C"/>
              </a:solidFill>
              <a:latin typeface="Rubik"/>
              <a:ea typeface="Rubik"/>
              <a:cs typeface="Rubik"/>
              <a:sym typeface="Rubik"/>
            </a:endParaRPr>
          </a:p>
        </p:txBody>
      </p:sp>
      <p:pic>
        <p:nvPicPr>
          <p:cNvPr descr="Text&#10;&#10;Description automatically generated with low confidence" id="86" name="Google Shape;86;p13"/>
          <p:cNvPicPr preferRelativeResize="0"/>
          <p:nvPr/>
        </p:nvPicPr>
        <p:blipFill rotWithShape="1">
          <a:blip r:embed="rId4">
            <a:alphaModFix/>
          </a:blip>
          <a:srcRect b="0" l="0" r="0" t="0"/>
          <a:stretch/>
        </p:blipFill>
        <p:spPr>
          <a:xfrm>
            <a:off x="4724409" y="5554795"/>
            <a:ext cx="2743201" cy="13056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142" name="Shape 142"/>
        <p:cNvGrpSpPr/>
        <p:nvPr/>
      </p:nvGrpSpPr>
      <p:grpSpPr>
        <a:xfrm>
          <a:off x="0" y="0"/>
          <a:ext cx="0" cy="0"/>
          <a:chOff x="0" y="0"/>
          <a:chExt cx="0" cy="0"/>
        </a:xfrm>
      </p:grpSpPr>
      <p:cxnSp>
        <p:nvCxnSpPr>
          <p:cNvPr id="143" name="Google Shape;143;p22"/>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144" name="Google Shape;144;p22"/>
          <p:cNvSpPr txBox="1"/>
          <p:nvPr/>
        </p:nvSpPr>
        <p:spPr>
          <a:xfrm>
            <a:off x="918250" y="0"/>
            <a:ext cx="105246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3000">
                <a:solidFill>
                  <a:srgbClr val="FFB81C"/>
                </a:solidFill>
                <a:latin typeface="Rubik"/>
                <a:ea typeface="Rubik"/>
                <a:cs typeface="Rubik"/>
                <a:sym typeface="Rubik"/>
              </a:rPr>
              <a:t>Outer space, including the Moon and other celestial bodies, </a:t>
            </a:r>
            <a:r>
              <a:rPr b="1" lang="en" sz="3000" u="sng">
                <a:solidFill>
                  <a:srgbClr val="B7B7B7"/>
                </a:solidFill>
                <a:latin typeface="Rubik"/>
                <a:ea typeface="Rubik"/>
                <a:cs typeface="Rubik"/>
                <a:sym typeface="Rubik"/>
              </a:rPr>
              <a:t>shall be free</a:t>
            </a:r>
            <a:r>
              <a:rPr b="1" lang="en" sz="3000">
                <a:solidFill>
                  <a:schemeClr val="lt2"/>
                </a:solidFill>
                <a:latin typeface="Rubik"/>
                <a:ea typeface="Rubik"/>
                <a:cs typeface="Rubik"/>
                <a:sym typeface="Rubik"/>
              </a:rPr>
              <a:t> </a:t>
            </a:r>
            <a:r>
              <a:rPr b="1" lang="en" sz="3000">
                <a:solidFill>
                  <a:srgbClr val="FFB81C"/>
                </a:solidFill>
                <a:latin typeface="Rubik"/>
                <a:ea typeface="Rubik"/>
                <a:cs typeface="Rubik"/>
                <a:sym typeface="Rubik"/>
              </a:rPr>
              <a:t>for</a:t>
            </a:r>
            <a:r>
              <a:rPr b="1" lang="en" sz="3000">
                <a:solidFill>
                  <a:schemeClr val="lt2"/>
                </a:solidFill>
                <a:latin typeface="Rubik"/>
                <a:ea typeface="Rubik"/>
                <a:cs typeface="Rubik"/>
                <a:sym typeface="Rubik"/>
              </a:rPr>
              <a:t> exploration </a:t>
            </a:r>
            <a:r>
              <a:rPr b="1" lang="en" sz="3000">
                <a:solidFill>
                  <a:srgbClr val="FFB81C"/>
                </a:solidFill>
                <a:latin typeface="Rubik"/>
                <a:ea typeface="Rubik"/>
                <a:cs typeface="Rubik"/>
                <a:sym typeface="Rubik"/>
              </a:rPr>
              <a:t>and </a:t>
            </a:r>
            <a:r>
              <a:rPr b="1" lang="en" sz="3000">
                <a:solidFill>
                  <a:schemeClr val="lt2"/>
                </a:solidFill>
                <a:latin typeface="Rubik"/>
                <a:ea typeface="Rubik"/>
                <a:cs typeface="Rubik"/>
                <a:sym typeface="Rubik"/>
              </a:rPr>
              <a:t>use</a:t>
            </a:r>
            <a:r>
              <a:rPr b="1" lang="en" sz="3000">
                <a:solidFill>
                  <a:srgbClr val="FFB81C"/>
                </a:solidFill>
                <a:latin typeface="Rubik"/>
                <a:ea typeface="Rubik"/>
                <a:cs typeface="Rubik"/>
                <a:sym typeface="Rubik"/>
              </a:rPr>
              <a:t> by all States without discrimination of any kind, on a basis of equality and in accordance with international law, and there </a:t>
            </a:r>
            <a:r>
              <a:rPr b="1" lang="en" sz="3000" u="sng">
                <a:solidFill>
                  <a:srgbClr val="B7B7B7"/>
                </a:solidFill>
                <a:latin typeface="Rubik"/>
                <a:ea typeface="Rubik"/>
                <a:cs typeface="Rubik"/>
                <a:sym typeface="Rubik"/>
              </a:rPr>
              <a:t>shall be free</a:t>
            </a:r>
            <a:r>
              <a:rPr b="1" lang="en" sz="3000">
                <a:solidFill>
                  <a:schemeClr val="lt2"/>
                </a:solidFill>
                <a:latin typeface="Rubik"/>
                <a:ea typeface="Rubik"/>
                <a:cs typeface="Rubik"/>
                <a:sym typeface="Rubik"/>
              </a:rPr>
              <a:t> access</a:t>
            </a:r>
            <a:r>
              <a:rPr b="1" lang="en" sz="3000">
                <a:solidFill>
                  <a:srgbClr val="FFB81C"/>
                </a:solidFill>
                <a:latin typeface="Rubik"/>
                <a:ea typeface="Rubik"/>
                <a:cs typeface="Rubik"/>
                <a:sym typeface="Rubik"/>
              </a:rPr>
              <a:t> to all areas of celestial bodies.</a:t>
            </a:r>
            <a:endParaRPr b="1" sz="3000">
              <a:solidFill>
                <a:srgbClr val="FFB81C"/>
              </a:solidFill>
              <a:latin typeface="Rubik"/>
              <a:ea typeface="Rubik"/>
              <a:cs typeface="Rubik"/>
              <a:sym typeface="Rubik"/>
            </a:endParaRPr>
          </a:p>
        </p:txBody>
      </p:sp>
      <p:sp>
        <p:nvSpPr>
          <p:cNvPr id="145" name="Google Shape;145;p22"/>
          <p:cNvSpPr/>
          <p:nvPr/>
        </p:nvSpPr>
        <p:spPr>
          <a:xfrm>
            <a:off x="0" y="515275"/>
            <a:ext cx="12192000" cy="117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One</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Sentence 2</a:t>
            </a:r>
            <a:endParaRPr b="1" sz="1900">
              <a:solidFill>
                <a:schemeClr val="lt2"/>
              </a:solidFill>
              <a:latin typeface="Rubik"/>
              <a:ea typeface="Rubik"/>
              <a:cs typeface="Rubik"/>
              <a:sym typeface="Rubik"/>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149" name="Shape 149"/>
        <p:cNvGrpSpPr/>
        <p:nvPr/>
      </p:nvGrpSpPr>
      <p:grpSpPr>
        <a:xfrm>
          <a:off x="0" y="0"/>
          <a:ext cx="0" cy="0"/>
          <a:chOff x="0" y="0"/>
          <a:chExt cx="0" cy="0"/>
        </a:xfrm>
      </p:grpSpPr>
      <p:cxnSp>
        <p:nvCxnSpPr>
          <p:cNvPr id="150" name="Google Shape;150;p23"/>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151" name="Google Shape;151;p23"/>
          <p:cNvSpPr txBox="1"/>
          <p:nvPr/>
        </p:nvSpPr>
        <p:spPr>
          <a:xfrm>
            <a:off x="918250" y="0"/>
            <a:ext cx="105246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3000">
                <a:solidFill>
                  <a:srgbClr val="FFB81C"/>
                </a:solidFill>
                <a:latin typeface="Rubik"/>
                <a:ea typeface="Rubik"/>
                <a:cs typeface="Rubik"/>
                <a:sym typeface="Rubik"/>
              </a:rPr>
              <a:t>There </a:t>
            </a:r>
            <a:r>
              <a:rPr b="1" lang="en" sz="3000" u="sng">
                <a:solidFill>
                  <a:srgbClr val="B7B7B7"/>
                </a:solidFill>
                <a:latin typeface="Rubik"/>
                <a:ea typeface="Rubik"/>
                <a:cs typeface="Rubik"/>
                <a:sym typeface="Rubik"/>
              </a:rPr>
              <a:t>shall be</a:t>
            </a:r>
            <a:r>
              <a:rPr b="1" lang="en" sz="3000">
                <a:solidFill>
                  <a:srgbClr val="FFB81C"/>
                </a:solidFill>
                <a:latin typeface="Rubik"/>
                <a:ea typeface="Rubik"/>
                <a:cs typeface="Rubik"/>
                <a:sym typeface="Rubik"/>
              </a:rPr>
              <a:t> freedom of </a:t>
            </a:r>
            <a:r>
              <a:rPr b="1" lang="en" sz="3000">
                <a:solidFill>
                  <a:schemeClr val="lt2"/>
                </a:solidFill>
                <a:latin typeface="Rubik"/>
                <a:ea typeface="Rubik"/>
                <a:cs typeface="Rubik"/>
                <a:sym typeface="Rubik"/>
              </a:rPr>
              <a:t>scientific investigation</a:t>
            </a:r>
            <a:r>
              <a:rPr b="1" lang="en" sz="3000">
                <a:solidFill>
                  <a:srgbClr val="FFB81C"/>
                </a:solidFill>
                <a:latin typeface="Rubik"/>
                <a:ea typeface="Rubik"/>
                <a:cs typeface="Rubik"/>
                <a:sym typeface="Rubik"/>
              </a:rPr>
              <a:t> in outer space, including the Moon and other celestial bodies, and States </a:t>
            </a:r>
            <a:r>
              <a:rPr b="1" lang="en" sz="3000" u="sng">
                <a:solidFill>
                  <a:srgbClr val="B7B7B7"/>
                </a:solidFill>
                <a:latin typeface="Rubik"/>
                <a:ea typeface="Rubik"/>
                <a:cs typeface="Rubik"/>
                <a:sym typeface="Rubik"/>
              </a:rPr>
              <a:t>shall facilitate</a:t>
            </a:r>
            <a:r>
              <a:rPr b="1" lang="en" sz="3000">
                <a:solidFill>
                  <a:srgbClr val="FFB81C"/>
                </a:solidFill>
                <a:latin typeface="Rubik"/>
                <a:ea typeface="Rubik"/>
                <a:cs typeface="Rubik"/>
                <a:sym typeface="Rubik"/>
              </a:rPr>
              <a:t> and </a:t>
            </a:r>
            <a:r>
              <a:rPr b="1" lang="en" sz="3000" u="sng">
                <a:solidFill>
                  <a:srgbClr val="B7B7B7"/>
                </a:solidFill>
                <a:latin typeface="Rubik"/>
                <a:ea typeface="Rubik"/>
                <a:cs typeface="Rubik"/>
                <a:sym typeface="Rubik"/>
              </a:rPr>
              <a:t>encourage</a:t>
            </a:r>
            <a:r>
              <a:rPr b="1" lang="en" sz="3000">
                <a:solidFill>
                  <a:srgbClr val="FFB81C"/>
                </a:solidFill>
                <a:latin typeface="Rubik"/>
                <a:ea typeface="Rubik"/>
                <a:cs typeface="Rubik"/>
                <a:sym typeface="Rubik"/>
              </a:rPr>
              <a:t> international cooperation in such investigation.</a:t>
            </a:r>
            <a:endParaRPr b="1" sz="3000">
              <a:solidFill>
                <a:srgbClr val="FFB81C"/>
              </a:solidFill>
              <a:latin typeface="Rubik"/>
              <a:ea typeface="Rubik"/>
              <a:cs typeface="Rubik"/>
              <a:sym typeface="Rubik"/>
            </a:endParaRPr>
          </a:p>
        </p:txBody>
      </p:sp>
      <p:sp>
        <p:nvSpPr>
          <p:cNvPr id="152" name="Google Shape;152;p23"/>
          <p:cNvSpPr/>
          <p:nvPr/>
        </p:nvSpPr>
        <p:spPr>
          <a:xfrm>
            <a:off x="0" y="515275"/>
            <a:ext cx="12192000" cy="117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One</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Sentence 3</a:t>
            </a:r>
            <a:endParaRPr b="1" sz="1900">
              <a:solidFill>
                <a:schemeClr val="lt2"/>
              </a:solidFill>
              <a:latin typeface="Rubik"/>
              <a:ea typeface="Rubik"/>
              <a:cs typeface="Rubik"/>
              <a:sym typeface="Rubik"/>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descr="Map&#10;&#10;Description automatically generated" id="157" name="Google Shape;157;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8" name="Google Shape;158;p24"/>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Article </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Two</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3000">
                <a:solidFill>
                  <a:schemeClr val="lt1"/>
                </a:solidFill>
                <a:latin typeface="Rubik ExtraBold"/>
                <a:ea typeface="Rubik ExtraBold"/>
                <a:cs typeface="Rubik ExtraBold"/>
                <a:sym typeface="Rubik ExtraBold"/>
              </a:rPr>
              <a:t>Principle of Non-Appropriation</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162" name="Shape 162"/>
        <p:cNvGrpSpPr/>
        <p:nvPr/>
      </p:nvGrpSpPr>
      <p:grpSpPr>
        <a:xfrm>
          <a:off x="0" y="0"/>
          <a:ext cx="0" cy="0"/>
          <a:chOff x="0" y="0"/>
          <a:chExt cx="0" cy="0"/>
        </a:xfrm>
      </p:grpSpPr>
      <p:cxnSp>
        <p:nvCxnSpPr>
          <p:cNvPr id="163" name="Google Shape;163;p25"/>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164" name="Google Shape;164;p25"/>
          <p:cNvSpPr txBox="1"/>
          <p:nvPr/>
        </p:nvSpPr>
        <p:spPr>
          <a:xfrm>
            <a:off x="918250" y="0"/>
            <a:ext cx="105246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3000">
                <a:solidFill>
                  <a:srgbClr val="FFB81C"/>
                </a:solidFill>
                <a:latin typeface="Rubik"/>
                <a:ea typeface="Rubik"/>
                <a:cs typeface="Rubik"/>
                <a:sym typeface="Rubik"/>
              </a:rPr>
              <a:t>Outer space, including the Moon and other celestial bodies, </a:t>
            </a:r>
            <a:r>
              <a:rPr b="1" lang="en" sz="3000" u="sng">
                <a:solidFill>
                  <a:srgbClr val="B7B7B7"/>
                </a:solidFill>
                <a:latin typeface="Rubik"/>
                <a:ea typeface="Rubik"/>
                <a:cs typeface="Rubik"/>
                <a:sym typeface="Rubik"/>
              </a:rPr>
              <a:t>is not subject to</a:t>
            </a:r>
            <a:r>
              <a:rPr b="1" lang="en" sz="3000">
                <a:solidFill>
                  <a:srgbClr val="FFB81C"/>
                </a:solidFill>
                <a:latin typeface="Rubik"/>
                <a:ea typeface="Rubik"/>
                <a:cs typeface="Rubik"/>
                <a:sym typeface="Rubik"/>
              </a:rPr>
              <a:t> </a:t>
            </a:r>
            <a:r>
              <a:rPr b="1" lang="en" sz="3000">
                <a:solidFill>
                  <a:schemeClr val="lt2"/>
                </a:solidFill>
                <a:latin typeface="Rubik"/>
                <a:ea typeface="Rubik"/>
                <a:cs typeface="Rubik"/>
                <a:sym typeface="Rubik"/>
              </a:rPr>
              <a:t>national appropriation</a:t>
            </a:r>
            <a:r>
              <a:rPr b="1" lang="en" sz="3000">
                <a:solidFill>
                  <a:srgbClr val="FFB81C"/>
                </a:solidFill>
                <a:latin typeface="Rubik"/>
                <a:ea typeface="Rubik"/>
                <a:cs typeface="Rubik"/>
                <a:sym typeface="Rubik"/>
              </a:rPr>
              <a:t> by claim of sovereignty, by means of use or occupation, or by any other means.</a:t>
            </a:r>
            <a:endParaRPr b="1" sz="3000">
              <a:solidFill>
                <a:srgbClr val="FFB81C"/>
              </a:solidFill>
              <a:latin typeface="Rubik"/>
              <a:ea typeface="Rubik"/>
              <a:cs typeface="Rubik"/>
              <a:sym typeface="Rubik"/>
            </a:endParaRPr>
          </a:p>
        </p:txBody>
      </p:sp>
      <p:sp>
        <p:nvSpPr>
          <p:cNvPr id="165" name="Google Shape;165;p25"/>
          <p:cNvSpPr/>
          <p:nvPr/>
        </p:nvSpPr>
        <p:spPr>
          <a:xfrm>
            <a:off x="0" y="515275"/>
            <a:ext cx="12192000" cy="117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Two</a:t>
            </a:r>
            <a:endParaRPr b="1" sz="1900">
              <a:solidFill>
                <a:schemeClr val="lt2"/>
              </a:solidFill>
              <a:latin typeface="Rubik"/>
              <a:ea typeface="Rubik"/>
              <a:cs typeface="Rubik"/>
              <a:sym typeface="Rubik"/>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descr="Map&#10;&#10;Description automatically generated" id="170" name="Google Shape;170;p2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1" name="Google Shape;171;p26"/>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Article </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Three</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3000">
                <a:solidFill>
                  <a:schemeClr val="lt1"/>
                </a:solidFill>
                <a:latin typeface="Rubik ExtraBold"/>
                <a:ea typeface="Rubik ExtraBold"/>
                <a:cs typeface="Rubik ExtraBold"/>
                <a:sym typeface="Rubik ExtraBold"/>
              </a:rPr>
              <a:t>Applicability of International Law to Space</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175" name="Shape 175"/>
        <p:cNvGrpSpPr/>
        <p:nvPr/>
      </p:nvGrpSpPr>
      <p:grpSpPr>
        <a:xfrm>
          <a:off x="0" y="0"/>
          <a:ext cx="0" cy="0"/>
          <a:chOff x="0" y="0"/>
          <a:chExt cx="0" cy="0"/>
        </a:xfrm>
      </p:grpSpPr>
      <p:cxnSp>
        <p:nvCxnSpPr>
          <p:cNvPr id="176" name="Google Shape;176;p27"/>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177" name="Google Shape;177;p27"/>
          <p:cNvSpPr txBox="1"/>
          <p:nvPr/>
        </p:nvSpPr>
        <p:spPr>
          <a:xfrm>
            <a:off x="918250" y="0"/>
            <a:ext cx="105246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3000">
                <a:solidFill>
                  <a:srgbClr val="FFB81C"/>
                </a:solidFill>
                <a:latin typeface="Rubik"/>
                <a:ea typeface="Rubik"/>
                <a:cs typeface="Rubik"/>
                <a:sym typeface="Rubik"/>
              </a:rPr>
              <a:t>States Parties to the Treaty </a:t>
            </a:r>
            <a:r>
              <a:rPr b="1" lang="en" sz="3000" u="sng">
                <a:solidFill>
                  <a:srgbClr val="B7B7B7"/>
                </a:solidFill>
                <a:latin typeface="Rubik"/>
                <a:ea typeface="Rubik"/>
                <a:cs typeface="Rubik"/>
                <a:sym typeface="Rubik"/>
              </a:rPr>
              <a:t>shall carry on</a:t>
            </a:r>
            <a:r>
              <a:rPr b="1" lang="en" sz="3000">
                <a:solidFill>
                  <a:srgbClr val="FFB81C"/>
                </a:solidFill>
                <a:latin typeface="Rubik"/>
                <a:ea typeface="Rubik"/>
                <a:cs typeface="Rubik"/>
                <a:sym typeface="Rubik"/>
              </a:rPr>
              <a:t> activities in the exploration and use of outer space, including the Moon and other celestial bodies, </a:t>
            </a:r>
            <a:r>
              <a:rPr b="1" lang="en" sz="3000">
                <a:solidFill>
                  <a:schemeClr val="lt2"/>
                </a:solidFill>
                <a:latin typeface="Rubik"/>
                <a:ea typeface="Rubik"/>
                <a:cs typeface="Rubik"/>
                <a:sym typeface="Rubik"/>
              </a:rPr>
              <a:t>in accordance with international law</a:t>
            </a:r>
            <a:r>
              <a:rPr b="1" lang="en" sz="3000">
                <a:solidFill>
                  <a:srgbClr val="FFB81C"/>
                </a:solidFill>
                <a:latin typeface="Rubik"/>
                <a:ea typeface="Rubik"/>
                <a:cs typeface="Rubik"/>
                <a:sym typeface="Rubik"/>
              </a:rPr>
              <a:t>, including the Charter of the United Nations, in the interest of maintaining international peace and security and promoting international cooperation and understanding.</a:t>
            </a:r>
            <a:endParaRPr b="1" sz="3000">
              <a:solidFill>
                <a:srgbClr val="FFB81C"/>
              </a:solidFill>
              <a:latin typeface="Rubik"/>
              <a:ea typeface="Rubik"/>
              <a:cs typeface="Rubik"/>
              <a:sym typeface="Rubik"/>
            </a:endParaRPr>
          </a:p>
        </p:txBody>
      </p:sp>
      <p:sp>
        <p:nvSpPr>
          <p:cNvPr id="178" name="Google Shape;178;p27"/>
          <p:cNvSpPr/>
          <p:nvPr/>
        </p:nvSpPr>
        <p:spPr>
          <a:xfrm>
            <a:off x="0" y="515275"/>
            <a:ext cx="12192000" cy="117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Three</a:t>
            </a:r>
            <a:endParaRPr b="1" sz="1900">
              <a:solidFill>
                <a:schemeClr val="lt2"/>
              </a:solidFill>
              <a:latin typeface="Rubik"/>
              <a:ea typeface="Rubik"/>
              <a:cs typeface="Rubik"/>
              <a:sym typeface="Rubik"/>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descr="Map&#10;&#10;Description automatically generated" id="183" name="Google Shape;183;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4" name="Google Shape;184;p28"/>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Article </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Four</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3000">
                <a:solidFill>
                  <a:schemeClr val="lt1"/>
                </a:solidFill>
                <a:latin typeface="Rubik ExtraBold"/>
                <a:ea typeface="Rubik ExtraBold"/>
                <a:cs typeface="Rubik ExtraBold"/>
                <a:sym typeface="Rubik ExtraBold"/>
              </a:rPr>
              <a:t>Non-Weaponization of Outer Space</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188" name="Shape 188"/>
        <p:cNvGrpSpPr/>
        <p:nvPr/>
      </p:nvGrpSpPr>
      <p:grpSpPr>
        <a:xfrm>
          <a:off x="0" y="0"/>
          <a:ext cx="0" cy="0"/>
          <a:chOff x="0" y="0"/>
          <a:chExt cx="0" cy="0"/>
        </a:xfrm>
      </p:grpSpPr>
      <p:cxnSp>
        <p:nvCxnSpPr>
          <p:cNvPr id="189" name="Google Shape;189;p29"/>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190" name="Google Shape;190;p29"/>
          <p:cNvSpPr txBox="1"/>
          <p:nvPr/>
        </p:nvSpPr>
        <p:spPr>
          <a:xfrm>
            <a:off x="918250" y="0"/>
            <a:ext cx="105246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2800">
                <a:solidFill>
                  <a:srgbClr val="FFB81C"/>
                </a:solidFill>
                <a:latin typeface="Rubik"/>
                <a:ea typeface="Rubik"/>
                <a:cs typeface="Rubik"/>
                <a:sym typeface="Rubik"/>
              </a:rPr>
              <a:t>States Parties to the Treaty </a:t>
            </a:r>
            <a:r>
              <a:rPr b="1" lang="en" sz="2800" u="sng">
                <a:solidFill>
                  <a:srgbClr val="B7B7B7"/>
                </a:solidFill>
                <a:latin typeface="Rubik"/>
                <a:ea typeface="Rubik"/>
                <a:cs typeface="Rubik"/>
                <a:sym typeface="Rubik"/>
              </a:rPr>
              <a:t>undertake not to</a:t>
            </a:r>
            <a:r>
              <a:rPr b="1" lang="en" sz="2800">
                <a:solidFill>
                  <a:srgbClr val="FFB81C"/>
                </a:solidFill>
                <a:latin typeface="Rubik"/>
                <a:ea typeface="Rubik"/>
                <a:cs typeface="Rubik"/>
                <a:sym typeface="Rubik"/>
              </a:rPr>
              <a:t> place </a:t>
            </a:r>
            <a:r>
              <a:rPr b="1" lang="en" sz="2800">
                <a:solidFill>
                  <a:schemeClr val="lt2"/>
                </a:solidFill>
                <a:latin typeface="Rubik"/>
                <a:ea typeface="Rubik"/>
                <a:cs typeface="Rubik"/>
                <a:sym typeface="Rubik"/>
              </a:rPr>
              <a:t>in orbit</a:t>
            </a:r>
            <a:r>
              <a:rPr b="1" lang="en" sz="2800">
                <a:solidFill>
                  <a:srgbClr val="FFB81C"/>
                </a:solidFill>
                <a:latin typeface="Rubik"/>
                <a:ea typeface="Rubik"/>
                <a:cs typeface="Rubik"/>
                <a:sym typeface="Rubik"/>
              </a:rPr>
              <a:t> around the Earth any objects carrying </a:t>
            </a:r>
            <a:r>
              <a:rPr b="1" lang="en" sz="2800">
                <a:solidFill>
                  <a:schemeClr val="lt2"/>
                </a:solidFill>
                <a:latin typeface="Rubik"/>
                <a:ea typeface="Rubik"/>
                <a:cs typeface="Rubik"/>
                <a:sym typeface="Rubik"/>
              </a:rPr>
              <a:t>nuclear weapons</a:t>
            </a:r>
            <a:r>
              <a:rPr b="1" lang="en" sz="2800">
                <a:solidFill>
                  <a:srgbClr val="FFB81C"/>
                </a:solidFill>
                <a:latin typeface="Rubik"/>
                <a:ea typeface="Rubik"/>
                <a:cs typeface="Rubik"/>
                <a:sym typeface="Rubik"/>
              </a:rPr>
              <a:t> or any other kinds of </a:t>
            </a:r>
            <a:r>
              <a:rPr b="1" lang="en" sz="2800">
                <a:solidFill>
                  <a:schemeClr val="lt2"/>
                </a:solidFill>
                <a:latin typeface="Rubik"/>
                <a:ea typeface="Rubik"/>
                <a:cs typeface="Rubik"/>
                <a:sym typeface="Rubik"/>
              </a:rPr>
              <a:t>weapons of mass destruction</a:t>
            </a:r>
            <a:r>
              <a:rPr b="1" lang="en" sz="2800">
                <a:solidFill>
                  <a:srgbClr val="FFB81C"/>
                </a:solidFill>
                <a:latin typeface="Rubik"/>
                <a:ea typeface="Rubik"/>
                <a:cs typeface="Rubik"/>
                <a:sym typeface="Rubik"/>
              </a:rPr>
              <a:t>, </a:t>
            </a:r>
            <a:r>
              <a:rPr b="1" lang="en" sz="2800">
                <a:solidFill>
                  <a:schemeClr val="lt2"/>
                </a:solidFill>
                <a:latin typeface="Rubik"/>
                <a:ea typeface="Rubik"/>
                <a:cs typeface="Rubik"/>
                <a:sym typeface="Rubik"/>
              </a:rPr>
              <a:t>install</a:t>
            </a:r>
            <a:r>
              <a:rPr b="1" lang="en" sz="2800">
                <a:solidFill>
                  <a:srgbClr val="FFB81C"/>
                </a:solidFill>
                <a:latin typeface="Rubik"/>
                <a:ea typeface="Rubik"/>
                <a:cs typeface="Rubik"/>
                <a:sym typeface="Rubik"/>
              </a:rPr>
              <a:t> such weapons on celestial bodies, </a:t>
            </a:r>
            <a:r>
              <a:rPr b="1" lang="en" sz="2800">
                <a:solidFill>
                  <a:schemeClr val="lt2"/>
                </a:solidFill>
                <a:latin typeface="Rubik"/>
                <a:ea typeface="Rubik"/>
                <a:cs typeface="Rubik"/>
                <a:sym typeface="Rubik"/>
              </a:rPr>
              <a:t>or station</a:t>
            </a:r>
            <a:r>
              <a:rPr b="1" lang="en" sz="2800">
                <a:solidFill>
                  <a:srgbClr val="FFB81C"/>
                </a:solidFill>
                <a:latin typeface="Rubik"/>
                <a:ea typeface="Rubik"/>
                <a:cs typeface="Rubik"/>
                <a:sym typeface="Rubik"/>
              </a:rPr>
              <a:t> such weapons in outer space in any other manner.</a:t>
            </a:r>
            <a:endParaRPr b="1" sz="2800">
              <a:solidFill>
                <a:srgbClr val="FFB81C"/>
              </a:solidFill>
              <a:latin typeface="Rubik"/>
              <a:ea typeface="Rubik"/>
              <a:cs typeface="Rubik"/>
              <a:sym typeface="Rubik"/>
            </a:endParaRPr>
          </a:p>
        </p:txBody>
      </p:sp>
      <p:sp>
        <p:nvSpPr>
          <p:cNvPr id="191" name="Google Shape;191;p29"/>
          <p:cNvSpPr/>
          <p:nvPr/>
        </p:nvSpPr>
        <p:spPr>
          <a:xfrm>
            <a:off x="0" y="515275"/>
            <a:ext cx="12192000" cy="117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Four</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Paragraph 1</a:t>
            </a:r>
            <a:endParaRPr b="1" sz="1900">
              <a:solidFill>
                <a:schemeClr val="lt2"/>
              </a:solidFill>
              <a:latin typeface="Rubik"/>
              <a:ea typeface="Rubik"/>
              <a:cs typeface="Rubik"/>
              <a:sym typeface="Rubik"/>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5" name="Shape 195"/>
        <p:cNvGrpSpPr/>
        <p:nvPr/>
      </p:nvGrpSpPr>
      <p:grpSpPr>
        <a:xfrm>
          <a:off x="0" y="0"/>
          <a:ext cx="0" cy="0"/>
          <a:chOff x="0" y="0"/>
          <a:chExt cx="0" cy="0"/>
        </a:xfrm>
      </p:grpSpPr>
      <p:pic>
        <p:nvPicPr>
          <p:cNvPr descr="No title - Treaty banning nuclear weapons from outer space signed by Britain, Russia and USA.  London. &#10;&#10;&#10;&#10;M/S and C/U Foreign Minister George Brown and Senator Robert Kennedy, who is visiting Britain.  M/S as Brown walks into room for signing. Various shots of the delegates in room. M/S and C/U Brown at table speaking.  M/S Soviet Ambassador L. V. Smirnovsky. M/S as Brown sits down at table with Smirnovsky and American Charge d'Affaires Philip Kaiser. C/U Brown signing.  C/U Russians signing. M/S Philip Kaiser signing for America. C/U signatures on treaty. M/S of the three men at the table.  &#10; FILM ID:2017.33&#10;&#10;A VIDEO FROM BRITISH PATHÉ. EXPLORE OUR ONLINE CHANNEL, BRITISH PATHÉ TV. IT'S FULL OF GREAT DOCUMENTARIES, FASCINATING INTERVIEWS, AND CLASSIC MOVIES. http://www.britishpathe.tv/&#10;&#10;FOR LICENSING ENQUIRIES VISIT http://www.britishpathe.com/&#10;&#10;British Pathé also represents the Reuters historical collection, which includes more than 136,000 items from the news agencies Gaumont Graphic (1910-1932), Empire News Bulletin (1926-1930), British Paramount (1931-1957), and Gaumont British (1934-1959), as well as Visnews content from 1957 to the end of 1984. All footage can be viewed on the British Pathé website. https://www.britishpathe.com/" id="196" name="Google Shape;196;p30" title="Space Treaty (1967)">
            <a:hlinkClick r:id="rId3"/>
          </p:cNvPr>
          <p:cNvPicPr preferRelativeResize="0"/>
          <p:nvPr/>
        </p:nvPicPr>
        <p:blipFill>
          <a:blip r:embed="rId4">
            <a:alphaModFix/>
          </a:blip>
          <a:stretch>
            <a:fillRect/>
          </a:stretch>
        </p:blipFill>
        <p:spPr>
          <a:xfrm>
            <a:off x="1788365" y="160020"/>
            <a:ext cx="8615269" cy="65379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200" name="Shape 200"/>
        <p:cNvGrpSpPr/>
        <p:nvPr/>
      </p:nvGrpSpPr>
      <p:grpSpPr>
        <a:xfrm>
          <a:off x="0" y="0"/>
          <a:ext cx="0" cy="0"/>
          <a:chOff x="0" y="0"/>
          <a:chExt cx="0" cy="0"/>
        </a:xfrm>
      </p:grpSpPr>
      <p:cxnSp>
        <p:nvCxnSpPr>
          <p:cNvPr id="201" name="Google Shape;201;p31"/>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202" name="Google Shape;202;p31"/>
          <p:cNvSpPr txBox="1"/>
          <p:nvPr/>
        </p:nvSpPr>
        <p:spPr>
          <a:xfrm>
            <a:off x="918250" y="0"/>
            <a:ext cx="105246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3000">
                <a:solidFill>
                  <a:srgbClr val="FFB81C"/>
                </a:solidFill>
                <a:latin typeface="Rubik"/>
                <a:ea typeface="Rubik"/>
                <a:cs typeface="Rubik"/>
                <a:sym typeface="Rubik"/>
              </a:rPr>
              <a:t>The Moon and other celestial bodies </a:t>
            </a:r>
            <a:r>
              <a:rPr b="1" lang="en" sz="3000" u="sng">
                <a:solidFill>
                  <a:srgbClr val="B7B7B7"/>
                </a:solidFill>
                <a:latin typeface="Rubik"/>
                <a:ea typeface="Rubik"/>
                <a:cs typeface="Rubik"/>
                <a:sym typeface="Rubik"/>
              </a:rPr>
              <a:t>shall be used</a:t>
            </a:r>
            <a:r>
              <a:rPr b="1" lang="en" sz="3000">
                <a:solidFill>
                  <a:srgbClr val="FFB81C"/>
                </a:solidFill>
                <a:latin typeface="Rubik"/>
                <a:ea typeface="Rubik"/>
                <a:cs typeface="Rubik"/>
                <a:sym typeface="Rubik"/>
              </a:rPr>
              <a:t> by all States Parties to the Treaty </a:t>
            </a:r>
            <a:r>
              <a:rPr b="1" lang="en" sz="3000">
                <a:solidFill>
                  <a:schemeClr val="lt2"/>
                </a:solidFill>
                <a:latin typeface="Rubik"/>
                <a:ea typeface="Rubik"/>
                <a:cs typeface="Rubik"/>
                <a:sym typeface="Rubik"/>
              </a:rPr>
              <a:t>exclusively for peaceful purposes</a:t>
            </a:r>
            <a:r>
              <a:rPr b="1" lang="en" sz="3000">
                <a:solidFill>
                  <a:srgbClr val="FFB81C"/>
                </a:solidFill>
                <a:latin typeface="Rubik"/>
                <a:ea typeface="Rubik"/>
                <a:cs typeface="Rubik"/>
                <a:sym typeface="Rubik"/>
              </a:rPr>
              <a:t>.</a:t>
            </a:r>
            <a:endParaRPr b="1" sz="3000">
              <a:solidFill>
                <a:srgbClr val="FFB81C"/>
              </a:solidFill>
              <a:latin typeface="Rubik"/>
              <a:ea typeface="Rubik"/>
              <a:cs typeface="Rubik"/>
              <a:sym typeface="Rubik"/>
            </a:endParaRPr>
          </a:p>
        </p:txBody>
      </p:sp>
      <p:sp>
        <p:nvSpPr>
          <p:cNvPr id="203" name="Google Shape;203;p31"/>
          <p:cNvSpPr/>
          <p:nvPr/>
        </p:nvSpPr>
        <p:spPr>
          <a:xfrm>
            <a:off x="0" y="515275"/>
            <a:ext cx="12192000" cy="117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Four</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Paragraph 2</a:t>
            </a:r>
            <a:endParaRPr b="1" sz="1900">
              <a:solidFill>
                <a:schemeClr val="lt2"/>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Sentence 1</a:t>
            </a:r>
            <a:endParaRPr b="1" sz="1900">
              <a:solidFill>
                <a:schemeClr val="lt2"/>
              </a:solidFill>
              <a:latin typeface="Rubik"/>
              <a:ea typeface="Rubik"/>
              <a:cs typeface="Rubik"/>
              <a:sym typeface="Rubik"/>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descr="A picture containing outdoor, water sport&#10;&#10;Description automatically generated" id="91" name="Google Shape;91;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92" name="Google Shape;92;p14"/>
          <p:cNvSpPr txBox="1"/>
          <p:nvPr>
            <p:ph idx="1" type="subTitle"/>
          </p:nvPr>
        </p:nvSpPr>
        <p:spPr>
          <a:xfrm>
            <a:off x="436250" y="2157950"/>
            <a:ext cx="10313700" cy="44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9600"/>
              <a:buNone/>
            </a:pPr>
            <a:r>
              <a:rPr b="1" lang="en" sz="5000">
                <a:solidFill>
                  <a:srgbClr val="FFB81C"/>
                </a:solidFill>
                <a:latin typeface="Rubik"/>
                <a:ea typeface="Rubik"/>
                <a:cs typeface="Rubik"/>
                <a:sym typeface="Rubik"/>
              </a:rPr>
              <a:t>Overview of this presentation: </a:t>
            </a:r>
            <a:endParaRPr b="1" sz="5000">
              <a:solidFill>
                <a:srgbClr val="FFB81C"/>
              </a:solidFill>
              <a:latin typeface="Rubik"/>
              <a:ea typeface="Rubik"/>
              <a:cs typeface="Rubik"/>
              <a:sym typeface="Rubik"/>
            </a:endParaRPr>
          </a:p>
          <a:p>
            <a:pPr indent="0" lvl="0" marL="0" rtl="0" algn="l">
              <a:spcBef>
                <a:spcPts val="0"/>
              </a:spcBef>
              <a:spcAft>
                <a:spcPts val="0"/>
              </a:spcAft>
              <a:buClr>
                <a:schemeClr val="lt1"/>
              </a:buClr>
              <a:buSzPts val="9600"/>
              <a:buNone/>
            </a:pPr>
            <a:r>
              <a:t/>
            </a:r>
            <a:endParaRPr b="1">
              <a:solidFill>
                <a:srgbClr val="FFB81C"/>
              </a:solidFill>
              <a:latin typeface="Rubik"/>
              <a:ea typeface="Rubik"/>
              <a:cs typeface="Rubik"/>
              <a:sym typeface="Rubik"/>
            </a:endParaRPr>
          </a:p>
          <a:p>
            <a:pPr indent="0" lvl="0" marL="0" rtl="0" algn="l">
              <a:spcBef>
                <a:spcPts val="0"/>
              </a:spcBef>
              <a:spcAft>
                <a:spcPts val="0"/>
              </a:spcAft>
              <a:buClr>
                <a:schemeClr val="lt1"/>
              </a:buClr>
              <a:buSzPts val="9600"/>
              <a:buFont typeface="Arial"/>
              <a:buNone/>
            </a:pPr>
            <a:r>
              <a:rPr lang="en">
                <a:solidFill>
                  <a:srgbClr val="FFB81C"/>
                </a:solidFill>
                <a:latin typeface="Rubik Medium"/>
                <a:ea typeface="Rubik Medium"/>
                <a:cs typeface="Rubik Medium"/>
                <a:sym typeface="Rubik Medium"/>
              </a:rPr>
              <a:t>This presentation will give an overview of and salient highlights of the international legal regime governing activities in outer space, as found in the 1967</a:t>
            </a:r>
            <a:r>
              <a:rPr lang="en">
                <a:solidFill>
                  <a:srgbClr val="D8D8D8"/>
                </a:solidFill>
                <a:latin typeface="Rubik Medium"/>
                <a:ea typeface="Rubik Medium"/>
                <a:cs typeface="Rubik Medium"/>
                <a:sym typeface="Rubik Medium"/>
              </a:rPr>
              <a:t> Outer Space Treaty</a:t>
            </a:r>
            <a:r>
              <a:rPr lang="en">
                <a:solidFill>
                  <a:srgbClr val="FFB81C"/>
                </a:solidFill>
                <a:latin typeface="Rubik Medium"/>
                <a:ea typeface="Rubik Medium"/>
                <a:cs typeface="Rubik Medium"/>
                <a:sym typeface="Rubik Medium"/>
              </a:rPr>
              <a:t>. </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Font typeface="Arial"/>
              <a:buNone/>
            </a:pPr>
            <a:r>
              <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Font typeface="Arial"/>
              <a:buNone/>
            </a:pPr>
            <a:r>
              <a:rPr lang="en">
                <a:solidFill>
                  <a:srgbClr val="FFB81C"/>
                </a:solidFill>
                <a:latin typeface="Rubik Medium"/>
                <a:ea typeface="Rubik Medium"/>
                <a:cs typeface="Rubik Medium"/>
                <a:sym typeface="Rubik Medium"/>
              </a:rPr>
              <a:t>It will also highlight the most important and relevant United Nations fora on discussions and deliberations on space, such as the UN </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Font typeface="Arial"/>
              <a:buNone/>
            </a:pPr>
            <a:r>
              <a:rPr lang="en">
                <a:solidFill>
                  <a:srgbClr val="D8D8D8"/>
                </a:solidFill>
                <a:latin typeface="Rubik Medium"/>
                <a:ea typeface="Rubik Medium"/>
                <a:cs typeface="Rubik Medium"/>
                <a:sym typeface="Rubik Medium"/>
              </a:rPr>
              <a:t>Committee on the Peaceful Uses of Outer Space</a:t>
            </a:r>
            <a:r>
              <a:rPr lang="en">
                <a:solidFill>
                  <a:srgbClr val="FFB81C"/>
                </a:solidFill>
                <a:latin typeface="Rubik Medium"/>
                <a:ea typeface="Rubik Medium"/>
                <a:cs typeface="Rubik Medium"/>
                <a:sym typeface="Rubik Medium"/>
              </a:rPr>
              <a:t> (COPUOS).</a:t>
            </a:r>
            <a:r>
              <a:rPr lang="en">
                <a:latin typeface="Rubik Medium"/>
                <a:ea typeface="Rubik Medium"/>
                <a:cs typeface="Rubik Medium"/>
                <a:sym typeface="Rubik Medium"/>
              </a:rPr>
              <a:t> </a:t>
            </a:r>
            <a:endParaRPr>
              <a:solidFill>
                <a:srgbClr val="FFB81C"/>
              </a:solidFill>
              <a:latin typeface="Rubik Medium"/>
              <a:ea typeface="Rubik Medium"/>
              <a:cs typeface="Rubik Medium"/>
              <a:sym typeface="Rubik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207" name="Shape 207"/>
        <p:cNvGrpSpPr/>
        <p:nvPr/>
      </p:nvGrpSpPr>
      <p:grpSpPr>
        <a:xfrm>
          <a:off x="0" y="0"/>
          <a:ext cx="0" cy="0"/>
          <a:chOff x="0" y="0"/>
          <a:chExt cx="0" cy="0"/>
        </a:xfrm>
      </p:grpSpPr>
      <p:cxnSp>
        <p:nvCxnSpPr>
          <p:cNvPr id="208" name="Google Shape;208;p32"/>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209" name="Google Shape;209;p32"/>
          <p:cNvSpPr txBox="1"/>
          <p:nvPr/>
        </p:nvSpPr>
        <p:spPr>
          <a:xfrm>
            <a:off x="918250" y="0"/>
            <a:ext cx="105246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3000">
                <a:solidFill>
                  <a:srgbClr val="FFB81C"/>
                </a:solidFill>
                <a:latin typeface="Rubik"/>
                <a:ea typeface="Rubik"/>
                <a:cs typeface="Rubik"/>
                <a:sym typeface="Rubik"/>
              </a:rPr>
              <a:t>The establishment of </a:t>
            </a:r>
            <a:r>
              <a:rPr b="1" lang="en" sz="3000">
                <a:solidFill>
                  <a:schemeClr val="lt2"/>
                </a:solidFill>
                <a:latin typeface="Rubik"/>
                <a:ea typeface="Rubik"/>
                <a:cs typeface="Rubik"/>
                <a:sym typeface="Rubik"/>
              </a:rPr>
              <a:t>military bases</a:t>
            </a:r>
            <a:r>
              <a:rPr b="1" lang="en" sz="3000">
                <a:solidFill>
                  <a:srgbClr val="FFB81C"/>
                </a:solidFill>
                <a:latin typeface="Rubik"/>
                <a:ea typeface="Rubik"/>
                <a:cs typeface="Rubik"/>
                <a:sym typeface="Rubik"/>
              </a:rPr>
              <a:t>, </a:t>
            </a:r>
            <a:r>
              <a:rPr b="1" lang="en" sz="3000">
                <a:solidFill>
                  <a:schemeClr val="lt2"/>
                </a:solidFill>
                <a:latin typeface="Rubik"/>
                <a:ea typeface="Rubik"/>
                <a:cs typeface="Rubik"/>
                <a:sym typeface="Rubik"/>
              </a:rPr>
              <a:t>installations</a:t>
            </a:r>
            <a:r>
              <a:rPr b="1" lang="en" sz="3000">
                <a:solidFill>
                  <a:srgbClr val="FFB81C"/>
                </a:solidFill>
                <a:latin typeface="Rubik"/>
                <a:ea typeface="Rubik"/>
                <a:cs typeface="Rubik"/>
                <a:sym typeface="Rubik"/>
              </a:rPr>
              <a:t> and </a:t>
            </a:r>
            <a:r>
              <a:rPr b="1" lang="en" sz="3000">
                <a:solidFill>
                  <a:schemeClr val="lt2"/>
                </a:solidFill>
                <a:latin typeface="Rubik"/>
                <a:ea typeface="Rubik"/>
                <a:cs typeface="Rubik"/>
                <a:sym typeface="Rubik"/>
              </a:rPr>
              <a:t>fortifications</a:t>
            </a:r>
            <a:r>
              <a:rPr b="1" lang="en" sz="3000">
                <a:solidFill>
                  <a:srgbClr val="FFB81C"/>
                </a:solidFill>
                <a:latin typeface="Rubik"/>
                <a:ea typeface="Rubik"/>
                <a:cs typeface="Rubik"/>
                <a:sym typeface="Rubik"/>
              </a:rPr>
              <a:t>, the </a:t>
            </a:r>
            <a:r>
              <a:rPr b="1" lang="en" sz="3000">
                <a:solidFill>
                  <a:schemeClr val="lt2"/>
                </a:solidFill>
                <a:latin typeface="Rubik"/>
                <a:ea typeface="Rubik"/>
                <a:cs typeface="Rubik"/>
                <a:sym typeface="Rubik"/>
              </a:rPr>
              <a:t>testing</a:t>
            </a:r>
            <a:r>
              <a:rPr b="1" lang="en" sz="3000">
                <a:solidFill>
                  <a:srgbClr val="FFB81C"/>
                </a:solidFill>
                <a:latin typeface="Rubik"/>
                <a:ea typeface="Rubik"/>
                <a:cs typeface="Rubik"/>
                <a:sym typeface="Rubik"/>
              </a:rPr>
              <a:t> of any type of weapons and the </a:t>
            </a:r>
            <a:r>
              <a:rPr b="1" lang="en" sz="3000">
                <a:solidFill>
                  <a:schemeClr val="lt2"/>
                </a:solidFill>
                <a:latin typeface="Rubik"/>
                <a:ea typeface="Rubik"/>
                <a:cs typeface="Rubik"/>
                <a:sym typeface="Rubik"/>
              </a:rPr>
              <a:t>conduct </a:t>
            </a:r>
            <a:r>
              <a:rPr b="1" lang="en" sz="3000">
                <a:solidFill>
                  <a:srgbClr val="FFB81C"/>
                </a:solidFill>
                <a:latin typeface="Rubik"/>
                <a:ea typeface="Rubik"/>
                <a:cs typeface="Rubik"/>
                <a:sym typeface="Rubik"/>
              </a:rPr>
              <a:t>of military manoeuvres on celestial bodies</a:t>
            </a:r>
            <a:r>
              <a:rPr b="1" lang="en" sz="3000">
                <a:solidFill>
                  <a:srgbClr val="888888"/>
                </a:solidFill>
                <a:latin typeface="Rubik"/>
                <a:ea typeface="Rubik"/>
                <a:cs typeface="Rubik"/>
                <a:sym typeface="Rubik"/>
              </a:rPr>
              <a:t> </a:t>
            </a:r>
            <a:r>
              <a:rPr b="1" lang="en" sz="3000" u="sng">
                <a:solidFill>
                  <a:srgbClr val="888888"/>
                </a:solidFill>
                <a:latin typeface="Rubik"/>
                <a:ea typeface="Rubik"/>
                <a:cs typeface="Rubik"/>
                <a:sym typeface="Rubik"/>
              </a:rPr>
              <a:t>shall be forbidden</a:t>
            </a:r>
            <a:r>
              <a:rPr b="1" lang="en" sz="3000">
                <a:solidFill>
                  <a:srgbClr val="FFB81C"/>
                </a:solidFill>
                <a:latin typeface="Rubik"/>
                <a:ea typeface="Rubik"/>
                <a:cs typeface="Rubik"/>
                <a:sym typeface="Rubik"/>
              </a:rPr>
              <a:t>.</a:t>
            </a:r>
            <a:endParaRPr b="1" sz="3000">
              <a:solidFill>
                <a:srgbClr val="FFB81C"/>
              </a:solidFill>
              <a:latin typeface="Rubik"/>
              <a:ea typeface="Rubik"/>
              <a:cs typeface="Rubik"/>
              <a:sym typeface="Rubik"/>
            </a:endParaRPr>
          </a:p>
        </p:txBody>
      </p:sp>
      <p:sp>
        <p:nvSpPr>
          <p:cNvPr id="210" name="Google Shape;210;p32"/>
          <p:cNvSpPr/>
          <p:nvPr/>
        </p:nvSpPr>
        <p:spPr>
          <a:xfrm>
            <a:off x="0" y="515275"/>
            <a:ext cx="12192000" cy="117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Four</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Paragraph 2</a:t>
            </a:r>
            <a:endParaRPr b="1" sz="1900">
              <a:solidFill>
                <a:schemeClr val="lt2"/>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Sentence 2</a:t>
            </a:r>
            <a:endParaRPr b="1" sz="1900">
              <a:solidFill>
                <a:schemeClr val="lt2"/>
              </a:solidFill>
              <a:latin typeface="Rubik"/>
              <a:ea typeface="Rubik"/>
              <a:cs typeface="Rubik"/>
              <a:sym typeface="Rubik"/>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214" name="Shape 214"/>
        <p:cNvGrpSpPr/>
        <p:nvPr/>
      </p:nvGrpSpPr>
      <p:grpSpPr>
        <a:xfrm>
          <a:off x="0" y="0"/>
          <a:ext cx="0" cy="0"/>
          <a:chOff x="0" y="0"/>
          <a:chExt cx="0" cy="0"/>
        </a:xfrm>
      </p:grpSpPr>
      <p:cxnSp>
        <p:nvCxnSpPr>
          <p:cNvPr id="215" name="Google Shape;215;p33"/>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216" name="Google Shape;216;p33"/>
          <p:cNvSpPr txBox="1"/>
          <p:nvPr/>
        </p:nvSpPr>
        <p:spPr>
          <a:xfrm>
            <a:off x="918250" y="0"/>
            <a:ext cx="105246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3000">
                <a:solidFill>
                  <a:srgbClr val="FFB81C"/>
                </a:solidFill>
                <a:latin typeface="Rubik"/>
                <a:ea typeface="Rubik"/>
                <a:cs typeface="Rubik"/>
                <a:sym typeface="Rubik"/>
              </a:rPr>
              <a:t>The use of military personnel for </a:t>
            </a:r>
            <a:r>
              <a:rPr b="1" lang="en" sz="3000">
                <a:solidFill>
                  <a:schemeClr val="lt2"/>
                </a:solidFill>
                <a:latin typeface="Rubik"/>
                <a:ea typeface="Rubik"/>
                <a:cs typeface="Rubik"/>
                <a:sym typeface="Rubik"/>
              </a:rPr>
              <a:t>scientific research</a:t>
            </a:r>
            <a:r>
              <a:rPr b="1" lang="en" sz="3000">
                <a:solidFill>
                  <a:srgbClr val="FFB81C"/>
                </a:solidFill>
                <a:latin typeface="Rubik"/>
                <a:ea typeface="Rubik"/>
                <a:cs typeface="Rubik"/>
                <a:sym typeface="Rubik"/>
              </a:rPr>
              <a:t> or for any other </a:t>
            </a:r>
            <a:r>
              <a:rPr b="1" lang="en" sz="3000">
                <a:solidFill>
                  <a:schemeClr val="lt2"/>
                </a:solidFill>
                <a:latin typeface="Rubik"/>
                <a:ea typeface="Rubik"/>
                <a:cs typeface="Rubik"/>
                <a:sym typeface="Rubik"/>
              </a:rPr>
              <a:t>peaceful purposes</a:t>
            </a:r>
            <a:r>
              <a:rPr b="1" lang="en" sz="3000">
                <a:solidFill>
                  <a:srgbClr val="FFB81C"/>
                </a:solidFill>
                <a:latin typeface="Rubik"/>
                <a:ea typeface="Rubik"/>
                <a:cs typeface="Rubik"/>
                <a:sym typeface="Rubik"/>
              </a:rPr>
              <a:t> </a:t>
            </a:r>
            <a:r>
              <a:rPr b="1" lang="en" sz="3000" u="sng">
                <a:solidFill>
                  <a:srgbClr val="B7B7B7"/>
                </a:solidFill>
                <a:latin typeface="Rubik"/>
                <a:ea typeface="Rubik"/>
                <a:cs typeface="Rubik"/>
                <a:sym typeface="Rubik"/>
              </a:rPr>
              <a:t>shall not be</a:t>
            </a:r>
            <a:r>
              <a:rPr b="1" lang="en" sz="3000">
                <a:solidFill>
                  <a:srgbClr val="FFB81C"/>
                </a:solidFill>
                <a:latin typeface="Rubik"/>
                <a:ea typeface="Rubik"/>
                <a:cs typeface="Rubik"/>
                <a:sym typeface="Rubik"/>
              </a:rPr>
              <a:t> prohibited.</a:t>
            </a:r>
            <a:endParaRPr b="1" sz="3000">
              <a:solidFill>
                <a:srgbClr val="FFB81C"/>
              </a:solidFill>
              <a:latin typeface="Rubik"/>
              <a:ea typeface="Rubik"/>
              <a:cs typeface="Rubik"/>
              <a:sym typeface="Rubik"/>
            </a:endParaRPr>
          </a:p>
        </p:txBody>
      </p:sp>
      <p:sp>
        <p:nvSpPr>
          <p:cNvPr id="217" name="Google Shape;217;p33"/>
          <p:cNvSpPr/>
          <p:nvPr/>
        </p:nvSpPr>
        <p:spPr>
          <a:xfrm>
            <a:off x="0" y="515275"/>
            <a:ext cx="12192000" cy="117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Four</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Paragraph 2</a:t>
            </a:r>
            <a:endParaRPr b="1" sz="1900">
              <a:solidFill>
                <a:schemeClr val="lt2"/>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Sentence 3</a:t>
            </a:r>
            <a:endParaRPr b="1" sz="1900">
              <a:solidFill>
                <a:schemeClr val="lt2"/>
              </a:solidFill>
              <a:latin typeface="Rubik"/>
              <a:ea typeface="Rubik"/>
              <a:cs typeface="Rubik"/>
              <a:sym typeface="Rubik"/>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221" name="Shape 221"/>
        <p:cNvGrpSpPr/>
        <p:nvPr/>
      </p:nvGrpSpPr>
      <p:grpSpPr>
        <a:xfrm>
          <a:off x="0" y="0"/>
          <a:ext cx="0" cy="0"/>
          <a:chOff x="0" y="0"/>
          <a:chExt cx="0" cy="0"/>
        </a:xfrm>
      </p:grpSpPr>
      <p:cxnSp>
        <p:nvCxnSpPr>
          <p:cNvPr id="222" name="Google Shape;222;p34"/>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223" name="Google Shape;223;p34"/>
          <p:cNvSpPr txBox="1"/>
          <p:nvPr/>
        </p:nvSpPr>
        <p:spPr>
          <a:xfrm>
            <a:off x="918250" y="0"/>
            <a:ext cx="105246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3000">
                <a:solidFill>
                  <a:srgbClr val="FFB81C"/>
                </a:solidFill>
                <a:latin typeface="Rubik"/>
                <a:ea typeface="Rubik"/>
                <a:cs typeface="Rubik"/>
                <a:sym typeface="Rubik"/>
              </a:rPr>
              <a:t>The use of any </a:t>
            </a:r>
            <a:r>
              <a:rPr b="1" lang="en" sz="3000">
                <a:solidFill>
                  <a:schemeClr val="lt2"/>
                </a:solidFill>
                <a:latin typeface="Rubik"/>
                <a:ea typeface="Rubik"/>
                <a:cs typeface="Rubik"/>
                <a:sym typeface="Rubik"/>
              </a:rPr>
              <a:t>equipment</a:t>
            </a:r>
            <a:r>
              <a:rPr b="1" lang="en" sz="3000">
                <a:solidFill>
                  <a:srgbClr val="FFB81C"/>
                </a:solidFill>
                <a:latin typeface="Rubik"/>
                <a:ea typeface="Rubik"/>
                <a:cs typeface="Rubik"/>
                <a:sym typeface="Rubik"/>
              </a:rPr>
              <a:t> or </a:t>
            </a:r>
            <a:r>
              <a:rPr b="1" lang="en" sz="3000">
                <a:solidFill>
                  <a:schemeClr val="lt2"/>
                </a:solidFill>
                <a:latin typeface="Rubik"/>
                <a:ea typeface="Rubik"/>
                <a:cs typeface="Rubik"/>
                <a:sym typeface="Rubik"/>
              </a:rPr>
              <a:t>facility</a:t>
            </a:r>
            <a:r>
              <a:rPr b="1" lang="en" sz="3000">
                <a:solidFill>
                  <a:srgbClr val="FFB81C"/>
                </a:solidFill>
                <a:latin typeface="Rubik"/>
                <a:ea typeface="Rubik"/>
                <a:cs typeface="Rubik"/>
                <a:sym typeface="Rubik"/>
              </a:rPr>
              <a:t> necessary for peaceful exploration of the Moon and other celestial bodies </a:t>
            </a:r>
            <a:r>
              <a:rPr b="1" lang="en" sz="3000" u="sng">
                <a:solidFill>
                  <a:srgbClr val="B7B7B7"/>
                </a:solidFill>
                <a:latin typeface="Rubik"/>
                <a:ea typeface="Rubik"/>
                <a:cs typeface="Rubik"/>
                <a:sym typeface="Rubik"/>
              </a:rPr>
              <a:t>shall also not be</a:t>
            </a:r>
            <a:r>
              <a:rPr b="1" lang="en" sz="3000">
                <a:solidFill>
                  <a:srgbClr val="FFB81C"/>
                </a:solidFill>
                <a:latin typeface="Rubik"/>
                <a:ea typeface="Rubik"/>
                <a:cs typeface="Rubik"/>
                <a:sym typeface="Rubik"/>
              </a:rPr>
              <a:t> prohibited.</a:t>
            </a:r>
            <a:endParaRPr b="1" sz="3000">
              <a:solidFill>
                <a:srgbClr val="FFB81C"/>
              </a:solidFill>
              <a:latin typeface="Rubik"/>
              <a:ea typeface="Rubik"/>
              <a:cs typeface="Rubik"/>
              <a:sym typeface="Rubik"/>
            </a:endParaRPr>
          </a:p>
        </p:txBody>
      </p:sp>
      <p:sp>
        <p:nvSpPr>
          <p:cNvPr id="224" name="Google Shape;224;p34"/>
          <p:cNvSpPr/>
          <p:nvPr/>
        </p:nvSpPr>
        <p:spPr>
          <a:xfrm>
            <a:off x="0" y="515275"/>
            <a:ext cx="12192000" cy="117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Four</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Paragraph 2</a:t>
            </a:r>
            <a:endParaRPr b="1" sz="1900">
              <a:solidFill>
                <a:schemeClr val="lt2"/>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Sentence 4</a:t>
            </a:r>
            <a:endParaRPr b="1" sz="1900">
              <a:solidFill>
                <a:schemeClr val="lt2"/>
              </a:solidFill>
              <a:latin typeface="Rubik"/>
              <a:ea typeface="Rubik"/>
              <a:cs typeface="Rubik"/>
              <a:sym typeface="Rubik"/>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descr="Map&#10;&#10;Description automatically generated" id="229" name="Google Shape;229;p3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0" name="Google Shape;230;p35"/>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Article </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Five</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3000">
                <a:solidFill>
                  <a:schemeClr val="lt1"/>
                </a:solidFill>
                <a:latin typeface="Rubik ExtraBold"/>
                <a:ea typeface="Rubik ExtraBold"/>
                <a:cs typeface="Rubik ExtraBold"/>
                <a:sym typeface="Rubik ExtraBold"/>
              </a:rPr>
              <a:t>Treatment of Astronauts</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234" name="Shape 234"/>
        <p:cNvGrpSpPr/>
        <p:nvPr/>
      </p:nvGrpSpPr>
      <p:grpSpPr>
        <a:xfrm>
          <a:off x="0" y="0"/>
          <a:ext cx="0" cy="0"/>
          <a:chOff x="0" y="0"/>
          <a:chExt cx="0" cy="0"/>
        </a:xfrm>
      </p:grpSpPr>
      <p:cxnSp>
        <p:nvCxnSpPr>
          <p:cNvPr id="235" name="Google Shape;235;p36"/>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236" name="Google Shape;236;p36"/>
          <p:cNvSpPr txBox="1"/>
          <p:nvPr/>
        </p:nvSpPr>
        <p:spPr>
          <a:xfrm>
            <a:off x="918250" y="0"/>
            <a:ext cx="105246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b="1" sz="3000">
              <a:solidFill>
                <a:srgbClr val="FFB81C"/>
              </a:solidFill>
              <a:latin typeface="Rubik"/>
              <a:ea typeface="Rubik"/>
              <a:cs typeface="Rubik"/>
              <a:sym typeface="Rubik"/>
            </a:endParaRPr>
          </a:p>
          <a:p>
            <a:pPr indent="0" lvl="0" marL="0" rtl="0" algn="just">
              <a:lnSpc>
                <a:spcPct val="115000"/>
              </a:lnSpc>
              <a:spcBef>
                <a:spcPts val="0"/>
              </a:spcBef>
              <a:spcAft>
                <a:spcPts val="0"/>
              </a:spcAft>
              <a:buNone/>
            </a:pPr>
            <a:r>
              <a:t/>
            </a:r>
            <a:endParaRPr b="1" sz="3000">
              <a:solidFill>
                <a:srgbClr val="FFB81C"/>
              </a:solidFill>
              <a:latin typeface="Rubik"/>
              <a:ea typeface="Rubik"/>
              <a:cs typeface="Rubik"/>
              <a:sym typeface="Rubik"/>
            </a:endParaRPr>
          </a:p>
          <a:p>
            <a:pPr indent="0" lvl="0" marL="0" rtl="0" algn="just">
              <a:lnSpc>
                <a:spcPct val="115000"/>
              </a:lnSpc>
              <a:spcBef>
                <a:spcPts val="0"/>
              </a:spcBef>
              <a:spcAft>
                <a:spcPts val="0"/>
              </a:spcAft>
              <a:buNone/>
            </a:pPr>
            <a:r>
              <a:rPr b="1" lang="en" sz="2900">
                <a:solidFill>
                  <a:srgbClr val="FFB81C"/>
                </a:solidFill>
                <a:latin typeface="Rubik"/>
                <a:ea typeface="Rubik"/>
                <a:cs typeface="Rubik"/>
                <a:sym typeface="Rubik"/>
              </a:rPr>
              <a:t>States Parties to the Treaty </a:t>
            </a:r>
            <a:r>
              <a:rPr b="1" lang="en" sz="2900" u="sng">
                <a:solidFill>
                  <a:srgbClr val="B7B7B7"/>
                </a:solidFill>
                <a:latin typeface="Rubik"/>
                <a:ea typeface="Rubik"/>
                <a:cs typeface="Rubik"/>
                <a:sym typeface="Rubik"/>
              </a:rPr>
              <a:t>shall regard</a:t>
            </a:r>
            <a:r>
              <a:rPr b="1" lang="en" sz="2900">
                <a:solidFill>
                  <a:srgbClr val="FFB81C"/>
                </a:solidFill>
                <a:latin typeface="Rubik"/>
                <a:ea typeface="Rubik"/>
                <a:cs typeface="Rubik"/>
                <a:sym typeface="Rubik"/>
              </a:rPr>
              <a:t> </a:t>
            </a:r>
            <a:r>
              <a:rPr b="1" lang="en" sz="2900">
                <a:solidFill>
                  <a:schemeClr val="lt2"/>
                </a:solidFill>
                <a:latin typeface="Rubik"/>
                <a:ea typeface="Rubik"/>
                <a:cs typeface="Rubik"/>
                <a:sym typeface="Rubik"/>
              </a:rPr>
              <a:t>astronauts as envoys of mankind</a:t>
            </a:r>
            <a:r>
              <a:rPr b="1" lang="en" sz="2900">
                <a:solidFill>
                  <a:srgbClr val="FFB81C"/>
                </a:solidFill>
                <a:latin typeface="Rubik"/>
                <a:ea typeface="Rubik"/>
                <a:cs typeface="Rubik"/>
                <a:sym typeface="Rubik"/>
              </a:rPr>
              <a:t> in outer space and </a:t>
            </a:r>
            <a:r>
              <a:rPr b="1" lang="en" sz="2900" u="sng">
                <a:solidFill>
                  <a:srgbClr val="B7B7B7"/>
                </a:solidFill>
                <a:latin typeface="Rubik"/>
                <a:ea typeface="Rubik"/>
                <a:cs typeface="Rubik"/>
                <a:sym typeface="Rubik"/>
              </a:rPr>
              <a:t>shall render</a:t>
            </a:r>
            <a:r>
              <a:rPr b="1" lang="en" sz="2900">
                <a:solidFill>
                  <a:srgbClr val="FFB81C"/>
                </a:solidFill>
                <a:latin typeface="Rubik"/>
                <a:ea typeface="Rubik"/>
                <a:cs typeface="Rubik"/>
                <a:sym typeface="Rubik"/>
              </a:rPr>
              <a:t> to them </a:t>
            </a:r>
            <a:r>
              <a:rPr b="1" lang="en" sz="2900">
                <a:solidFill>
                  <a:schemeClr val="lt2"/>
                </a:solidFill>
                <a:latin typeface="Rubik"/>
                <a:ea typeface="Rubik"/>
                <a:cs typeface="Rubik"/>
                <a:sym typeface="Rubik"/>
              </a:rPr>
              <a:t>all possible assistance</a:t>
            </a:r>
            <a:r>
              <a:rPr b="1" lang="en" sz="2900">
                <a:solidFill>
                  <a:srgbClr val="FFB81C"/>
                </a:solidFill>
                <a:latin typeface="Rubik"/>
                <a:ea typeface="Rubik"/>
                <a:cs typeface="Rubik"/>
                <a:sym typeface="Rubik"/>
              </a:rPr>
              <a:t> in the event of accident, distress, or emergency landing on the territory of another State Party or on the high seas. </a:t>
            </a:r>
            <a:endParaRPr b="1" sz="2900">
              <a:solidFill>
                <a:srgbClr val="FFB81C"/>
              </a:solidFill>
              <a:latin typeface="Rubik"/>
              <a:ea typeface="Rubik"/>
              <a:cs typeface="Rubik"/>
              <a:sym typeface="Rubik"/>
            </a:endParaRPr>
          </a:p>
          <a:p>
            <a:pPr indent="0" lvl="0" marL="0" rtl="0" algn="just">
              <a:lnSpc>
                <a:spcPct val="115000"/>
              </a:lnSpc>
              <a:spcBef>
                <a:spcPts val="0"/>
              </a:spcBef>
              <a:spcAft>
                <a:spcPts val="0"/>
              </a:spcAft>
              <a:buNone/>
            </a:pPr>
            <a:r>
              <a:t/>
            </a:r>
            <a:endParaRPr b="1" sz="2900">
              <a:solidFill>
                <a:srgbClr val="FFB81C"/>
              </a:solidFill>
              <a:latin typeface="Rubik"/>
              <a:ea typeface="Rubik"/>
              <a:cs typeface="Rubik"/>
              <a:sym typeface="Rubik"/>
            </a:endParaRPr>
          </a:p>
          <a:p>
            <a:pPr indent="0" lvl="0" marL="0" rtl="0" algn="just">
              <a:lnSpc>
                <a:spcPct val="115000"/>
              </a:lnSpc>
              <a:spcBef>
                <a:spcPts val="0"/>
              </a:spcBef>
              <a:spcAft>
                <a:spcPts val="0"/>
              </a:spcAft>
              <a:buNone/>
            </a:pPr>
            <a:r>
              <a:rPr b="1" lang="en" sz="2900">
                <a:solidFill>
                  <a:srgbClr val="FFB81C"/>
                </a:solidFill>
                <a:latin typeface="Rubik"/>
                <a:ea typeface="Rubik"/>
                <a:cs typeface="Rubik"/>
                <a:sym typeface="Rubik"/>
              </a:rPr>
              <a:t>When astronauts make such a landing, they </a:t>
            </a:r>
            <a:r>
              <a:rPr b="1" lang="en" sz="2900" u="sng">
                <a:solidFill>
                  <a:srgbClr val="B7B7B7"/>
                </a:solidFill>
                <a:latin typeface="Rubik"/>
                <a:ea typeface="Rubik"/>
                <a:cs typeface="Rubik"/>
                <a:sym typeface="Rubik"/>
              </a:rPr>
              <a:t>shall be</a:t>
            </a:r>
            <a:r>
              <a:rPr b="1" lang="en" sz="2900">
                <a:solidFill>
                  <a:srgbClr val="FFB81C"/>
                </a:solidFill>
                <a:latin typeface="Rubik"/>
                <a:ea typeface="Rubik"/>
                <a:cs typeface="Rubik"/>
                <a:sym typeface="Rubik"/>
              </a:rPr>
              <a:t> </a:t>
            </a:r>
            <a:r>
              <a:rPr b="1" lang="en" sz="2900">
                <a:solidFill>
                  <a:schemeClr val="lt2"/>
                </a:solidFill>
                <a:latin typeface="Rubik"/>
                <a:ea typeface="Rubik"/>
                <a:cs typeface="Rubik"/>
                <a:sym typeface="Rubik"/>
              </a:rPr>
              <a:t>safely and promptly returned</a:t>
            </a:r>
            <a:r>
              <a:rPr b="1" lang="en" sz="2900">
                <a:solidFill>
                  <a:srgbClr val="FFB81C"/>
                </a:solidFill>
                <a:latin typeface="Rubik"/>
                <a:ea typeface="Rubik"/>
                <a:cs typeface="Rubik"/>
                <a:sym typeface="Rubik"/>
              </a:rPr>
              <a:t> to the State of registry of their space vehicle.</a:t>
            </a:r>
            <a:endParaRPr b="1" sz="2900">
              <a:solidFill>
                <a:srgbClr val="FFB81C"/>
              </a:solidFill>
              <a:latin typeface="Rubik"/>
              <a:ea typeface="Rubik"/>
              <a:cs typeface="Rubik"/>
              <a:sym typeface="Rubik"/>
            </a:endParaRPr>
          </a:p>
        </p:txBody>
      </p:sp>
      <p:sp>
        <p:nvSpPr>
          <p:cNvPr id="237" name="Google Shape;237;p36"/>
          <p:cNvSpPr/>
          <p:nvPr/>
        </p:nvSpPr>
        <p:spPr>
          <a:xfrm>
            <a:off x="0" y="515275"/>
            <a:ext cx="12192000" cy="6777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Five</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Paragraph 1</a:t>
            </a:r>
            <a:endParaRPr b="1" sz="1900">
              <a:solidFill>
                <a:schemeClr val="lt2"/>
              </a:solidFill>
              <a:latin typeface="Rubik"/>
              <a:ea typeface="Rubik"/>
              <a:cs typeface="Rubik"/>
              <a:sym typeface="Rubik"/>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241" name="Shape 241"/>
        <p:cNvGrpSpPr/>
        <p:nvPr/>
      </p:nvGrpSpPr>
      <p:grpSpPr>
        <a:xfrm>
          <a:off x="0" y="0"/>
          <a:ext cx="0" cy="0"/>
          <a:chOff x="0" y="0"/>
          <a:chExt cx="0" cy="0"/>
        </a:xfrm>
      </p:grpSpPr>
      <p:cxnSp>
        <p:nvCxnSpPr>
          <p:cNvPr id="242" name="Google Shape;242;p37"/>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243" name="Google Shape;243;p37"/>
          <p:cNvSpPr txBox="1"/>
          <p:nvPr/>
        </p:nvSpPr>
        <p:spPr>
          <a:xfrm>
            <a:off x="918250" y="0"/>
            <a:ext cx="105246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3000">
                <a:solidFill>
                  <a:srgbClr val="FFB81C"/>
                </a:solidFill>
                <a:latin typeface="Rubik"/>
                <a:ea typeface="Rubik"/>
                <a:cs typeface="Rubik"/>
                <a:sym typeface="Rubik"/>
              </a:rPr>
              <a:t>In carrying on activities in outer space and on celestial bodies, the astronauts of one State Party </a:t>
            </a:r>
            <a:r>
              <a:rPr b="1" lang="en" sz="3000" u="sng">
                <a:solidFill>
                  <a:srgbClr val="B7B7B7"/>
                </a:solidFill>
                <a:latin typeface="Rubik"/>
                <a:ea typeface="Rubik"/>
                <a:cs typeface="Rubik"/>
                <a:sym typeface="Rubik"/>
              </a:rPr>
              <a:t>shall render</a:t>
            </a:r>
            <a:r>
              <a:rPr b="1" lang="en" sz="3000">
                <a:solidFill>
                  <a:srgbClr val="FFB81C"/>
                </a:solidFill>
                <a:latin typeface="Rubik"/>
                <a:ea typeface="Rubik"/>
                <a:cs typeface="Rubik"/>
                <a:sym typeface="Rubik"/>
              </a:rPr>
              <a:t> </a:t>
            </a:r>
            <a:r>
              <a:rPr b="1" lang="en" sz="3000">
                <a:solidFill>
                  <a:schemeClr val="lt2"/>
                </a:solidFill>
                <a:latin typeface="Rubik"/>
                <a:ea typeface="Rubik"/>
                <a:cs typeface="Rubik"/>
                <a:sym typeface="Rubik"/>
              </a:rPr>
              <a:t>all possible assistance</a:t>
            </a:r>
            <a:r>
              <a:rPr b="1" lang="en" sz="3000">
                <a:solidFill>
                  <a:srgbClr val="FFB81C"/>
                </a:solidFill>
                <a:latin typeface="Rubik"/>
                <a:ea typeface="Rubik"/>
                <a:cs typeface="Rubik"/>
                <a:sym typeface="Rubik"/>
              </a:rPr>
              <a:t> to the astronauts of other States Parties.</a:t>
            </a:r>
            <a:endParaRPr b="1" sz="3000">
              <a:solidFill>
                <a:srgbClr val="FFB81C"/>
              </a:solidFill>
              <a:latin typeface="Rubik"/>
              <a:ea typeface="Rubik"/>
              <a:cs typeface="Rubik"/>
              <a:sym typeface="Rubik"/>
            </a:endParaRPr>
          </a:p>
        </p:txBody>
      </p:sp>
      <p:sp>
        <p:nvSpPr>
          <p:cNvPr id="244" name="Google Shape;244;p37"/>
          <p:cNvSpPr/>
          <p:nvPr/>
        </p:nvSpPr>
        <p:spPr>
          <a:xfrm>
            <a:off x="0" y="515275"/>
            <a:ext cx="12192000" cy="6777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Five</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Paragraph 2</a:t>
            </a:r>
            <a:endParaRPr b="1" sz="1900">
              <a:solidFill>
                <a:schemeClr val="lt2"/>
              </a:solidFill>
              <a:latin typeface="Rubik"/>
              <a:ea typeface="Rubik"/>
              <a:cs typeface="Rubik"/>
              <a:sym typeface="Rubik"/>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248" name="Shape 248"/>
        <p:cNvGrpSpPr/>
        <p:nvPr/>
      </p:nvGrpSpPr>
      <p:grpSpPr>
        <a:xfrm>
          <a:off x="0" y="0"/>
          <a:ext cx="0" cy="0"/>
          <a:chOff x="0" y="0"/>
          <a:chExt cx="0" cy="0"/>
        </a:xfrm>
      </p:grpSpPr>
      <p:cxnSp>
        <p:nvCxnSpPr>
          <p:cNvPr id="249" name="Google Shape;249;p38"/>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250" name="Google Shape;250;p38"/>
          <p:cNvSpPr txBox="1"/>
          <p:nvPr/>
        </p:nvSpPr>
        <p:spPr>
          <a:xfrm>
            <a:off x="918250" y="0"/>
            <a:ext cx="105246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3000">
                <a:solidFill>
                  <a:srgbClr val="FFB81C"/>
                </a:solidFill>
                <a:latin typeface="Rubik"/>
                <a:ea typeface="Rubik"/>
                <a:cs typeface="Rubik"/>
                <a:sym typeface="Rubik"/>
              </a:rPr>
              <a:t>States Parties to the Treaty </a:t>
            </a:r>
            <a:r>
              <a:rPr b="1" lang="en" sz="3000" u="sng">
                <a:solidFill>
                  <a:srgbClr val="B7B7B7"/>
                </a:solidFill>
                <a:latin typeface="Rubik"/>
                <a:ea typeface="Rubik"/>
                <a:cs typeface="Rubik"/>
                <a:sym typeface="Rubik"/>
              </a:rPr>
              <a:t>shall immediately inform</a:t>
            </a:r>
            <a:r>
              <a:rPr b="1" lang="en" sz="3000">
                <a:solidFill>
                  <a:srgbClr val="FFB81C"/>
                </a:solidFill>
                <a:latin typeface="Rubik"/>
                <a:ea typeface="Rubik"/>
                <a:cs typeface="Rubik"/>
                <a:sym typeface="Rubik"/>
              </a:rPr>
              <a:t> the other States Parties to the Treaty or the Secretary-General of the United Nations </a:t>
            </a:r>
            <a:r>
              <a:rPr b="1" lang="en" sz="3000">
                <a:solidFill>
                  <a:schemeClr val="lt2"/>
                </a:solidFill>
                <a:latin typeface="Rubik"/>
                <a:ea typeface="Rubik"/>
                <a:cs typeface="Rubik"/>
                <a:sym typeface="Rubik"/>
              </a:rPr>
              <a:t>of any phenomena they discover in outer space</a:t>
            </a:r>
            <a:r>
              <a:rPr b="1" lang="en" sz="3000">
                <a:solidFill>
                  <a:srgbClr val="FFB81C"/>
                </a:solidFill>
                <a:latin typeface="Rubik"/>
                <a:ea typeface="Rubik"/>
                <a:cs typeface="Rubik"/>
                <a:sym typeface="Rubik"/>
              </a:rPr>
              <a:t>, including the Moon and other celestial bodies, which could </a:t>
            </a:r>
            <a:r>
              <a:rPr b="1" lang="en" sz="3000">
                <a:solidFill>
                  <a:schemeClr val="lt2"/>
                </a:solidFill>
                <a:latin typeface="Rubik"/>
                <a:ea typeface="Rubik"/>
                <a:cs typeface="Rubik"/>
                <a:sym typeface="Rubik"/>
              </a:rPr>
              <a:t>constitute a danger</a:t>
            </a:r>
            <a:r>
              <a:rPr b="1" lang="en" sz="3000">
                <a:solidFill>
                  <a:srgbClr val="FFB81C"/>
                </a:solidFill>
                <a:latin typeface="Rubik"/>
                <a:ea typeface="Rubik"/>
                <a:cs typeface="Rubik"/>
                <a:sym typeface="Rubik"/>
              </a:rPr>
              <a:t> to the life or health of astronauts.</a:t>
            </a:r>
            <a:endParaRPr b="1" sz="3000">
              <a:solidFill>
                <a:srgbClr val="FFB81C"/>
              </a:solidFill>
              <a:latin typeface="Rubik"/>
              <a:ea typeface="Rubik"/>
              <a:cs typeface="Rubik"/>
              <a:sym typeface="Rubik"/>
            </a:endParaRPr>
          </a:p>
        </p:txBody>
      </p:sp>
      <p:sp>
        <p:nvSpPr>
          <p:cNvPr id="251" name="Google Shape;251;p38"/>
          <p:cNvSpPr/>
          <p:nvPr/>
        </p:nvSpPr>
        <p:spPr>
          <a:xfrm>
            <a:off x="0" y="515275"/>
            <a:ext cx="12192000" cy="6777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Five</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Paragraph 3</a:t>
            </a:r>
            <a:endParaRPr b="1" sz="1900">
              <a:solidFill>
                <a:schemeClr val="lt2"/>
              </a:solidFill>
              <a:latin typeface="Rubik"/>
              <a:ea typeface="Rubik"/>
              <a:cs typeface="Rubik"/>
              <a:sym typeface="Rubik"/>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descr="Map&#10;&#10;Description automatically generated" id="256" name="Google Shape;256;p3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57" name="Google Shape;257;p39"/>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Article </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Six</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3000">
                <a:solidFill>
                  <a:schemeClr val="lt1"/>
                </a:solidFill>
                <a:latin typeface="Rubik ExtraBold"/>
                <a:ea typeface="Rubik ExtraBold"/>
                <a:cs typeface="Rubik ExtraBold"/>
                <a:sym typeface="Rubik ExtraBold"/>
              </a:rPr>
              <a:t>International Responsibility</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261" name="Shape 261"/>
        <p:cNvGrpSpPr/>
        <p:nvPr/>
      </p:nvGrpSpPr>
      <p:grpSpPr>
        <a:xfrm>
          <a:off x="0" y="0"/>
          <a:ext cx="0" cy="0"/>
          <a:chOff x="0" y="0"/>
          <a:chExt cx="0" cy="0"/>
        </a:xfrm>
      </p:grpSpPr>
      <p:cxnSp>
        <p:nvCxnSpPr>
          <p:cNvPr id="262" name="Google Shape;262;p40"/>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263" name="Google Shape;263;p40"/>
          <p:cNvSpPr txBox="1"/>
          <p:nvPr/>
        </p:nvSpPr>
        <p:spPr>
          <a:xfrm>
            <a:off x="464500" y="1932000"/>
            <a:ext cx="11430000" cy="383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000">
                <a:solidFill>
                  <a:srgbClr val="FFB81C"/>
                </a:solidFill>
                <a:latin typeface="Rubik"/>
                <a:ea typeface="Rubik"/>
                <a:cs typeface="Rubik"/>
                <a:sym typeface="Rubik"/>
              </a:rPr>
              <a:t>States Parties to the Treaty </a:t>
            </a:r>
            <a:r>
              <a:rPr b="1" lang="en" sz="3000" u="sng">
                <a:solidFill>
                  <a:srgbClr val="B7B7B7"/>
                </a:solidFill>
                <a:latin typeface="Rubik"/>
                <a:ea typeface="Rubik"/>
                <a:cs typeface="Rubik"/>
                <a:sym typeface="Rubik"/>
              </a:rPr>
              <a:t>shall bear</a:t>
            </a:r>
            <a:r>
              <a:rPr b="1" lang="en" sz="3000">
                <a:solidFill>
                  <a:srgbClr val="FFB81C"/>
                </a:solidFill>
                <a:latin typeface="Rubik"/>
                <a:ea typeface="Rubik"/>
                <a:cs typeface="Rubik"/>
                <a:sym typeface="Rubik"/>
              </a:rPr>
              <a:t> </a:t>
            </a:r>
            <a:r>
              <a:rPr b="1" lang="en" sz="3000">
                <a:solidFill>
                  <a:schemeClr val="lt2"/>
                </a:solidFill>
                <a:latin typeface="Rubik"/>
                <a:ea typeface="Rubik"/>
                <a:cs typeface="Rubik"/>
                <a:sym typeface="Rubik"/>
              </a:rPr>
              <a:t>international responsibility</a:t>
            </a:r>
            <a:r>
              <a:rPr b="1" lang="en" sz="3000">
                <a:solidFill>
                  <a:srgbClr val="FFB81C"/>
                </a:solidFill>
                <a:latin typeface="Rubik"/>
                <a:ea typeface="Rubik"/>
                <a:cs typeface="Rubik"/>
                <a:sym typeface="Rubik"/>
              </a:rPr>
              <a:t> for national activities in outer space, including the Moon and other celestial bodies, whether such activities are carried on by governmental agencies or by </a:t>
            </a:r>
            <a:r>
              <a:rPr b="1" lang="en" sz="3000">
                <a:solidFill>
                  <a:schemeClr val="lt2"/>
                </a:solidFill>
                <a:latin typeface="Rubik"/>
                <a:ea typeface="Rubik"/>
                <a:cs typeface="Rubik"/>
                <a:sym typeface="Rubik"/>
              </a:rPr>
              <a:t>non-governmental</a:t>
            </a:r>
            <a:r>
              <a:rPr b="1" lang="en" sz="3000">
                <a:solidFill>
                  <a:srgbClr val="FFB81C"/>
                </a:solidFill>
                <a:latin typeface="Rubik"/>
                <a:ea typeface="Rubik"/>
                <a:cs typeface="Rubik"/>
                <a:sym typeface="Rubik"/>
              </a:rPr>
              <a:t> entities, and for </a:t>
            </a:r>
            <a:r>
              <a:rPr b="1" lang="en" sz="3000">
                <a:solidFill>
                  <a:schemeClr val="lt2"/>
                </a:solidFill>
                <a:latin typeface="Rubik"/>
                <a:ea typeface="Rubik"/>
                <a:cs typeface="Rubik"/>
                <a:sym typeface="Rubik"/>
              </a:rPr>
              <a:t>assuring</a:t>
            </a:r>
            <a:r>
              <a:rPr b="1" lang="en" sz="3000">
                <a:solidFill>
                  <a:srgbClr val="FFB81C"/>
                </a:solidFill>
                <a:latin typeface="Rubik"/>
                <a:ea typeface="Rubik"/>
                <a:cs typeface="Rubik"/>
                <a:sym typeface="Rubik"/>
              </a:rPr>
              <a:t> that national activities are carried out in conformity with the provisions set forth in the present Treaty.</a:t>
            </a:r>
            <a:endParaRPr b="1" sz="3000">
              <a:solidFill>
                <a:srgbClr val="FFB81C"/>
              </a:solidFill>
              <a:latin typeface="Rubik"/>
              <a:ea typeface="Rubik"/>
              <a:cs typeface="Rubik"/>
              <a:sym typeface="Rubik"/>
            </a:endParaRPr>
          </a:p>
        </p:txBody>
      </p:sp>
      <p:sp>
        <p:nvSpPr>
          <p:cNvPr id="264" name="Google Shape;264;p40"/>
          <p:cNvSpPr/>
          <p:nvPr/>
        </p:nvSpPr>
        <p:spPr>
          <a:xfrm>
            <a:off x="0" y="515275"/>
            <a:ext cx="12192000" cy="117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6</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Sentence 1</a:t>
            </a:r>
            <a:endParaRPr b="1" sz="1900">
              <a:solidFill>
                <a:srgbClr val="FFB81C"/>
              </a:solidFill>
              <a:latin typeface="Rubik"/>
              <a:ea typeface="Rubik"/>
              <a:cs typeface="Rubik"/>
              <a:sym typeface="Rubik"/>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268" name="Shape 268"/>
        <p:cNvGrpSpPr/>
        <p:nvPr/>
      </p:nvGrpSpPr>
      <p:grpSpPr>
        <a:xfrm>
          <a:off x="0" y="0"/>
          <a:ext cx="0" cy="0"/>
          <a:chOff x="0" y="0"/>
          <a:chExt cx="0" cy="0"/>
        </a:xfrm>
      </p:grpSpPr>
      <p:cxnSp>
        <p:nvCxnSpPr>
          <p:cNvPr id="269" name="Google Shape;269;p41"/>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270" name="Google Shape;270;p41"/>
          <p:cNvSpPr txBox="1"/>
          <p:nvPr/>
        </p:nvSpPr>
        <p:spPr>
          <a:xfrm>
            <a:off x="464500" y="1932000"/>
            <a:ext cx="11430000" cy="223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000">
                <a:solidFill>
                  <a:srgbClr val="FFB81C"/>
                </a:solidFill>
                <a:latin typeface="Rubik"/>
                <a:ea typeface="Rubik"/>
                <a:cs typeface="Rubik"/>
                <a:sym typeface="Rubik"/>
              </a:rPr>
              <a:t>The activities of </a:t>
            </a:r>
            <a:r>
              <a:rPr b="1" lang="en" sz="3000">
                <a:solidFill>
                  <a:schemeClr val="lt2"/>
                </a:solidFill>
                <a:latin typeface="Rubik"/>
                <a:ea typeface="Rubik"/>
                <a:cs typeface="Rubik"/>
                <a:sym typeface="Rubik"/>
              </a:rPr>
              <a:t>non-governmental</a:t>
            </a:r>
            <a:r>
              <a:rPr b="1" lang="en" sz="3000">
                <a:solidFill>
                  <a:srgbClr val="FFB81C"/>
                </a:solidFill>
                <a:latin typeface="Rubik"/>
                <a:ea typeface="Rubik"/>
                <a:cs typeface="Rubik"/>
                <a:sym typeface="Rubik"/>
              </a:rPr>
              <a:t> entities in outer space, including the Moon and other celestial bodies, </a:t>
            </a:r>
            <a:r>
              <a:rPr b="1" lang="en" sz="3000" u="sng">
                <a:solidFill>
                  <a:srgbClr val="B7B7B7"/>
                </a:solidFill>
                <a:latin typeface="Rubik"/>
                <a:ea typeface="Rubik"/>
                <a:cs typeface="Rubik"/>
                <a:sym typeface="Rubik"/>
              </a:rPr>
              <a:t>shall require</a:t>
            </a:r>
            <a:r>
              <a:rPr b="1" lang="en" sz="3000">
                <a:solidFill>
                  <a:srgbClr val="FFB81C"/>
                </a:solidFill>
                <a:latin typeface="Rubik"/>
                <a:ea typeface="Rubik"/>
                <a:cs typeface="Rubik"/>
                <a:sym typeface="Rubik"/>
              </a:rPr>
              <a:t> </a:t>
            </a:r>
            <a:r>
              <a:rPr b="1" lang="en" sz="3000">
                <a:solidFill>
                  <a:schemeClr val="lt2"/>
                </a:solidFill>
                <a:latin typeface="Rubik"/>
                <a:ea typeface="Rubik"/>
                <a:cs typeface="Rubik"/>
                <a:sym typeface="Rubik"/>
              </a:rPr>
              <a:t>authorization</a:t>
            </a:r>
            <a:r>
              <a:rPr b="1" lang="en" sz="3000">
                <a:solidFill>
                  <a:srgbClr val="FFB81C"/>
                </a:solidFill>
                <a:latin typeface="Rubik"/>
                <a:ea typeface="Rubik"/>
                <a:cs typeface="Rubik"/>
                <a:sym typeface="Rubik"/>
              </a:rPr>
              <a:t> and </a:t>
            </a:r>
            <a:r>
              <a:rPr b="1" lang="en" sz="3000">
                <a:solidFill>
                  <a:schemeClr val="lt2"/>
                </a:solidFill>
                <a:latin typeface="Rubik"/>
                <a:ea typeface="Rubik"/>
                <a:cs typeface="Rubik"/>
                <a:sym typeface="Rubik"/>
              </a:rPr>
              <a:t>continuing supervision</a:t>
            </a:r>
            <a:r>
              <a:rPr b="1" lang="en" sz="3000">
                <a:solidFill>
                  <a:srgbClr val="FFB81C"/>
                </a:solidFill>
                <a:latin typeface="Rubik"/>
                <a:ea typeface="Rubik"/>
                <a:cs typeface="Rubik"/>
                <a:sym typeface="Rubik"/>
              </a:rPr>
              <a:t> by the appropriate State Party to the Treaty</a:t>
            </a:r>
            <a:r>
              <a:rPr b="1" lang="en" sz="3000">
                <a:solidFill>
                  <a:srgbClr val="FFB81C"/>
                </a:solidFill>
                <a:latin typeface="Rubik"/>
                <a:ea typeface="Rubik"/>
                <a:cs typeface="Rubik"/>
                <a:sym typeface="Rubik"/>
              </a:rPr>
              <a:t>.</a:t>
            </a:r>
            <a:endParaRPr b="1" sz="3000">
              <a:solidFill>
                <a:srgbClr val="FFB81C"/>
              </a:solidFill>
              <a:latin typeface="Rubik"/>
              <a:ea typeface="Rubik"/>
              <a:cs typeface="Rubik"/>
              <a:sym typeface="Rubik"/>
            </a:endParaRPr>
          </a:p>
        </p:txBody>
      </p:sp>
      <p:sp>
        <p:nvSpPr>
          <p:cNvPr id="271" name="Google Shape;271;p41"/>
          <p:cNvSpPr/>
          <p:nvPr/>
        </p:nvSpPr>
        <p:spPr>
          <a:xfrm>
            <a:off x="0" y="515275"/>
            <a:ext cx="12192000" cy="117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6</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Sentence 2</a:t>
            </a:r>
            <a:endParaRPr b="1" sz="1900">
              <a:solidFill>
                <a:srgbClr val="FFB81C"/>
              </a:solidFill>
              <a:latin typeface="Rubik"/>
              <a:ea typeface="Rubik"/>
              <a:cs typeface="Rubik"/>
              <a:sym typeface="Rubik"/>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Map&#10;&#10;Description automatically generated" id="97" name="Google Shape;97;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98" name="Google Shape;98;p15"/>
          <p:cNvSpPr/>
          <p:nvPr/>
        </p:nvSpPr>
        <p:spPr>
          <a:xfrm>
            <a:off x="0" y="2461519"/>
            <a:ext cx="12192000" cy="1655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b="1" lang="en" sz="9600">
                <a:solidFill>
                  <a:srgbClr val="003865"/>
                </a:solidFill>
                <a:latin typeface="Rubik"/>
                <a:ea typeface="Rubik"/>
                <a:cs typeface="Rubik"/>
                <a:sym typeface="Rubik"/>
              </a:rPr>
              <a:t>P</a:t>
            </a:r>
            <a:r>
              <a:rPr b="1" lang="en" sz="9600">
                <a:solidFill>
                  <a:srgbClr val="003865"/>
                </a:solidFill>
                <a:latin typeface="Rubik"/>
                <a:ea typeface="Rubik"/>
                <a:cs typeface="Rubik"/>
                <a:sym typeface="Rubik"/>
              </a:rPr>
              <a:t>art</a:t>
            </a:r>
            <a:r>
              <a:rPr b="1" lang="en" sz="9600">
                <a:solidFill>
                  <a:srgbClr val="003865"/>
                </a:solidFill>
                <a:latin typeface="Rubik"/>
                <a:ea typeface="Rubik"/>
                <a:cs typeface="Rubik"/>
                <a:sym typeface="Rubik"/>
              </a:rPr>
              <a:t> 1</a:t>
            </a:r>
            <a:endParaRPr b="1">
              <a:solidFill>
                <a:srgbClr val="003865"/>
              </a:solidFill>
              <a:latin typeface="Rubik"/>
              <a:ea typeface="Rubik"/>
              <a:cs typeface="Rubik"/>
              <a:sym typeface="Rubik"/>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275" name="Shape 275"/>
        <p:cNvGrpSpPr/>
        <p:nvPr/>
      </p:nvGrpSpPr>
      <p:grpSpPr>
        <a:xfrm>
          <a:off x="0" y="0"/>
          <a:ext cx="0" cy="0"/>
          <a:chOff x="0" y="0"/>
          <a:chExt cx="0" cy="0"/>
        </a:xfrm>
      </p:grpSpPr>
      <p:cxnSp>
        <p:nvCxnSpPr>
          <p:cNvPr id="276" name="Google Shape;276;p42"/>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277" name="Google Shape;277;p42"/>
          <p:cNvSpPr txBox="1"/>
          <p:nvPr/>
        </p:nvSpPr>
        <p:spPr>
          <a:xfrm>
            <a:off x="464500" y="1932000"/>
            <a:ext cx="11430000" cy="2511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 sz="2700">
                <a:solidFill>
                  <a:srgbClr val="FFB81C"/>
                </a:solidFill>
                <a:latin typeface="Rubik"/>
                <a:ea typeface="Rubik"/>
                <a:cs typeface="Rubik"/>
                <a:sym typeface="Rubik"/>
              </a:rPr>
              <a:t>When activities are carried on in outer space, including the Moon and other celestial bodies, by an </a:t>
            </a:r>
            <a:r>
              <a:rPr b="1" lang="en" sz="2700">
                <a:solidFill>
                  <a:schemeClr val="lt2"/>
                </a:solidFill>
                <a:latin typeface="Rubik"/>
                <a:ea typeface="Rubik"/>
                <a:cs typeface="Rubik"/>
                <a:sym typeface="Rubik"/>
              </a:rPr>
              <a:t>international organization</a:t>
            </a:r>
            <a:r>
              <a:rPr b="1" lang="en" sz="2700">
                <a:solidFill>
                  <a:srgbClr val="FFB81C"/>
                </a:solidFill>
                <a:latin typeface="Rubik"/>
                <a:ea typeface="Rubik"/>
                <a:cs typeface="Rubik"/>
                <a:sym typeface="Rubik"/>
              </a:rPr>
              <a:t>, responsibility for compliance with this Treaty </a:t>
            </a:r>
            <a:r>
              <a:rPr b="1" lang="en" sz="2700" u="sng">
                <a:solidFill>
                  <a:srgbClr val="B7B7B7"/>
                </a:solidFill>
                <a:latin typeface="Rubik"/>
                <a:ea typeface="Rubik"/>
                <a:cs typeface="Rubik"/>
                <a:sym typeface="Rubik"/>
              </a:rPr>
              <a:t>shall be borne</a:t>
            </a:r>
            <a:r>
              <a:rPr b="1" lang="en" sz="2700">
                <a:solidFill>
                  <a:srgbClr val="FFB81C"/>
                </a:solidFill>
                <a:latin typeface="Rubik"/>
                <a:ea typeface="Rubik"/>
                <a:cs typeface="Rubik"/>
                <a:sym typeface="Rubik"/>
              </a:rPr>
              <a:t> both by the international organization and by the States Parties to the Treaty participating in such organization.</a:t>
            </a:r>
            <a:endParaRPr b="1" sz="2700">
              <a:solidFill>
                <a:srgbClr val="FFB81C"/>
              </a:solidFill>
              <a:latin typeface="Rubik"/>
              <a:ea typeface="Rubik"/>
              <a:cs typeface="Rubik"/>
              <a:sym typeface="Rubik"/>
            </a:endParaRPr>
          </a:p>
        </p:txBody>
      </p:sp>
      <p:sp>
        <p:nvSpPr>
          <p:cNvPr id="278" name="Google Shape;278;p42"/>
          <p:cNvSpPr/>
          <p:nvPr/>
        </p:nvSpPr>
        <p:spPr>
          <a:xfrm>
            <a:off x="0" y="515275"/>
            <a:ext cx="12192000" cy="117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6</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Sentence 3</a:t>
            </a:r>
            <a:endParaRPr b="1" sz="1900">
              <a:solidFill>
                <a:srgbClr val="FFB81C"/>
              </a:solidFill>
              <a:latin typeface="Rubik"/>
              <a:ea typeface="Rubik"/>
              <a:cs typeface="Rubik"/>
              <a:sym typeface="Rubik"/>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descr="Map&#10;&#10;Description automatically generated" id="283" name="Google Shape;283;p4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84" name="Google Shape;284;p43"/>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Article </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Seven</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3000">
                <a:solidFill>
                  <a:schemeClr val="lt1"/>
                </a:solidFill>
                <a:latin typeface="Rubik ExtraBold"/>
                <a:ea typeface="Rubik ExtraBold"/>
                <a:cs typeface="Rubik ExtraBold"/>
                <a:sym typeface="Rubik ExtraBold"/>
              </a:rPr>
              <a:t>International Liability</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288" name="Shape 288"/>
        <p:cNvGrpSpPr/>
        <p:nvPr/>
      </p:nvGrpSpPr>
      <p:grpSpPr>
        <a:xfrm>
          <a:off x="0" y="0"/>
          <a:ext cx="0" cy="0"/>
          <a:chOff x="0" y="0"/>
          <a:chExt cx="0" cy="0"/>
        </a:xfrm>
      </p:grpSpPr>
      <p:cxnSp>
        <p:nvCxnSpPr>
          <p:cNvPr id="289" name="Google Shape;289;p44"/>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290" name="Google Shape;290;p44"/>
          <p:cNvSpPr txBox="1"/>
          <p:nvPr/>
        </p:nvSpPr>
        <p:spPr>
          <a:xfrm>
            <a:off x="464500" y="0"/>
            <a:ext cx="114300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b="1" sz="3000">
              <a:solidFill>
                <a:srgbClr val="FFB81C"/>
              </a:solidFill>
              <a:latin typeface="Rubik"/>
              <a:ea typeface="Rubik"/>
              <a:cs typeface="Rubik"/>
              <a:sym typeface="Rubik"/>
            </a:endParaRPr>
          </a:p>
          <a:p>
            <a:pPr indent="0" lvl="0" marL="0" rtl="0" algn="just">
              <a:lnSpc>
                <a:spcPct val="115000"/>
              </a:lnSpc>
              <a:spcBef>
                <a:spcPts val="0"/>
              </a:spcBef>
              <a:spcAft>
                <a:spcPts val="0"/>
              </a:spcAft>
              <a:buNone/>
            </a:pPr>
            <a:r>
              <a:t/>
            </a:r>
            <a:endParaRPr b="1" sz="3000">
              <a:solidFill>
                <a:srgbClr val="FFB81C"/>
              </a:solidFill>
              <a:latin typeface="Rubik"/>
              <a:ea typeface="Rubik"/>
              <a:cs typeface="Rubik"/>
              <a:sym typeface="Rubik"/>
            </a:endParaRPr>
          </a:p>
          <a:p>
            <a:pPr indent="0" lvl="0" marL="0" rtl="0" algn="just">
              <a:lnSpc>
                <a:spcPct val="115000"/>
              </a:lnSpc>
              <a:spcBef>
                <a:spcPts val="0"/>
              </a:spcBef>
              <a:spcAft>
                <a:spcPts val="0"/>
              </a:spcAft>
              <a:buNone/>
            </a:pPr>
            <a:r>
              <a:rPr b="1" lang="en" sz="2800">
                <a:solidFill>
                  <a:srgbClr val="FFB81C"/>
                </a:solidFill>
                <a:latin typeface="Rubik"/>
                <a:ea typeface="Rubik"/>
                <a:cs typeface="Rubik"/>
                <a:sym typeface="Rubik"/>
              </a:rPr>
              <a:t>Each State Party to the Treaty that </a:t>
            </a:r>
            <a:r>
              <a:rPr b="1" lang="en" sz="2800">
                <a:solidFill>
                  <a:schemeClr val="lt2"/>
                </a:solidFill>
                <a:latin typeface="Rubik"/>
                <a:ea typeface="Rubik"/>
                <a:cs typeface="Rubik"/>
                <a:sym typeface="Rubik"/>
              </a:rPr>
              <a:t>launches</a:t>
            </a:r>
            <a:r>
              <a:rPr b="1" lang="en" sz="2800">
                <a:solidFill>
                  <a:srgbClr val="FFB81C"/>
                </a:solidFill>
                <a:latin typeface="Rubik"/>
                <a:ea typeface="Rubik"/>
                <a:cs typeface="Rubik"/>
                <a:sym typeface="Rubik"/>
              </a:rPr>
              <a:t> or </a:t>
            </a:r>
            <a:r>
              <a:rPr b="1" lang="en" sz="2800">
                <a:solidFill>
                  <a:schemeClr val="lt2"/>
                </a:solidFill>
                <a:latin typeface="Rubik"/>
                <a:ea typeface="Rubik"/>
                <a:cs typeface="Rubik"/>
                <a:sym typeface="Rubik"/>
              </a:rPr>
              <a:t>procures</a:t>
            </a:r>
            <a:r>
              <a:rPr b="1" lang="en" sz="2800">
                <a:solidFill>
                  <a:srgbClr val="FFB81C"/>
                </a:solidFill>
                <a:latin typeface="Rubik"/>
                <a:ea typeface="Rubik"/>
                <a:cs typeface="Rubik"/>
                <a:sym typeface="Rubik"/>
              </a:rPr>
              <a:t> the launching of an object into outer space, including the Moon and other celestial bodies, and each State Party from whose </a:t>
            </a:r>
            <a:r>
              <a:rPr b="1" lang="en" sz="2800">
                <a:solidFill>
                  <a:schemeClr val="lt2"/>
                </a:solidFill>
                <a:latin typeface="Rubik"/>
                <a:ea typeface="Rubik"/>
                <a:cs typeface="Rubik"/>
                <a:sym typeface="Rubik"/>
              </a:rPr>
              <a:t>territory</a:t>
            </a:r>
            <a:r>
              <a:rPr b="1" lang="en" sz="2800">
                <a:solidFill>
                  <a:srgbClr val="FFB81C"/>
                </a:solidFill>
                <a:latin typeface="Rubik"/>
                <a:ea typeface="Rubik"/>
                <a:cs typeface="Rubik"/>
                <a:sym typeface="Rubik"/>
              </a:rPr>
              <a:t> or </a:t>
            </a:r>
            <a:r>
              <a:rPr b="1" lang="en" sz="2800">
                <a:solidFill>
                  <a:schemeClr val="lt2"/>
                </a:solidFill>
                <a:latin typeface="Rubik"/>
                <a:ea typeface="Rubik"/>
                <a:cs typeface="Rubik"/>
                <a:sym typeface="Rubik"/>
              </a:rPr>
              <a:t>facility </a:t>
            </a:r>
            <a:r>
              <a:rPr b="1" lang="en" sz="2800">
                <a:solidFill>
                  <a:srgbClr val="FFB81C"/>
                </a:solidFill>
                <a:latin typeface="Rubik"/>
                <a:ea typeface="Rubik"/>
                <a:cs typeface="Rubik"/>
                <a:sym typeface="Rubik"/>
              </a:rPr>
              <a:t>an object is launched, </a:t>
            </a:r>
            <a:r>
              <a:rPr b="1" lang="en" sz="2800" u="sng">
                <a:solidFill>
                  <a:srgbClr val="B7B7B7"/>
                </a:solidFill>
                <a:latin typeface="Rubik"/>
                <a:ea typeface="Rubik"/>
                <a:cs typeface="Rubik"/>
                <a:sym typeface="Rubik"/>
              </a:rPr>
              <a:t>is</a:t>
            </a:r>
            <a:r>
              <a:rPr b="1" lang="en" sz="2800">
                <a:solidFill>
                  <a:srgbClr val="FFB81C"/>
                </a:solidFill>
                <a:latin typeface="Rubik"/>
                <a:ea typeface="Rubik"/>
                <a:cs typeface="Rubik"/>
                <a:sym typeface="Rubik"/>
              </a:rPr>
              <a:t> </a:t>
            </a:r>
            <a:r>
              <a:rPr b="1" lang="en" sz="2800">
                <a:solidFill>
                  <a:schemeClr val="lt2"/>
                </a:solidFill>
                <a:latin typeface="Rubik"/>
                <a:ea typeface="Rubik"/>
                <a:cs typeface="Rubik"/>
                <a:sym typeface="Rubik"/>
              </a:rPr>
              <a:t>internationally liable for damage</a:t>
            </a:r>
            <a:r>
              <a:rPr b="1" lang="en" sz="2800">
                <a:solidFill>
                  <a:srgbClr val="FFB81C"/>
                </a:solidFill>
                <a:latin typeface="Rubik"/>
                <a:ea typeface="Rubik"/>
                <a:cs typeface="Rubik"/>
                <a:sym typeface="Rubik"/>
              </a:rPr>
              <a:t> to another State Party to the Treaty or to its natural or juridical persons by such object or its component parts on the Earth, in air space or in outer space, including the Moon and other celestial bodies.</a:t>
            </a:r>
            <a:endParaRPr b="1" sz="2800">
              <a:solidFill>
                <a:srgbClr val="FFB81C"/>
              </a:solidFill>
              <a:latin typeface="Rubik"/>
              <a:ea typeface="Rubik"/>
              <a:cs typeface="Rubik"/>
              <a:sym typeface="Rubik"/>
            </a:endParaRPr>
          </a:p>
        </p:txBody>
      </p:sp>
      <p:sp>
        <p:nvSpPr>
          <p:cNvPr id="291" name="Google Shape;291;p44"/>
          <p:cNvSpPr/>
          <p:nvPr/>
        </p:nvSpPr>
        <p:spPr>
          <a:xfrm>
            <a:off x="0" y="515275"/>
            <a:ext cx="12192000" cy="723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7</a:t>
            </a:r>
            <a:endParaRPr b="1" sz="1900">
              <a:solidFill>
                <a:srgbClr val="FFB81C"/>
              </a:solidFill>
              <a:latin typeface="Rubik"/>
              <a:ea typeface="Rubik"/>
              <a:cs typeface="Rubik"/>
              <a:sym typeface="Rubik"/>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descr="Map&#10;&#10;Description automatically generated" id="296" name="Google Shape;296;p4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97" name="Google Shape;297;p45"/>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Article </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Eight</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3000">
                <a:solidFill>
                  <a:schemeClr val="lt1"/>
                </a:solidFill>
                <a:latin typeface="Rubik ExtraBold"/>
                <a:ea typeface="Rubik ExtraBold"/>
                <a:cs typeface="Rubik ExtraBold"/>
                <a:sym typeface="Rubik ExtraBold"/>
              </a:rPr>
              <a:t>Jurisdiction and Control</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301" name="Shape 301"/>
        <p:cNvGrpSpPr/>
        <p:nvPr/>
      </p:nvGrpSpPr>
      <p:grpSpPr>
        <a:xfrm>
          <a:off x="0" y="0"/>
          <a:ext cx="0" cy="0"/>
          <a:chOff x="0" y="0"/>
          <a:chExt cx="0" cy="0"/>
        </a:xfrm>
      </p:grpSpPr>
      <p:cxnSp>
        <p:nvCxnSpPr>
          <p:cNvPr id="302" name="Google Shape;302;p46"/>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303" name="Google Shape;303;p46"/>
          <p:cNvSpPr txBox="1"/>
          <p:nvPr/>
        </p:nvSpPr>
        <p:spPr>
          <a:xfrm>
            <a:off x="464500" y="0"/>
            <a:ext cx="114300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b="1" sz="3000">
              <a:solidFill>
                <a:srgbClr val="FFB81C"/>
              </a:solidFill>
              <a:latin typeface="Rubik"/>
              <a:ea typeface="Rubik"/>
              <a:cs typeface="Rubik"/>
              <a:sym typeface="Rubik"/>
            </a:endParaRPr>
          </a:p>
          <a:p>
            <a:pPr indent="0" lvl="0" marL="0" rtl="0" algn="just">
              <a:lnSpc>
                <a:spcPct val="115000"/>
              </a:lnSpc>
              <a:spcBef>
                <a:spcPts val="0"/>
              </a:spcBef>
              <a:spcAft>
                <a:spcPts val="0"/>
              </a:spcAft>
              <a:buNone/>
            </a:pPr>
            <a:r>
              <a:t/>
            </a:r>
            <a:endParaRPr b="1" sz="3000">
              <a:solidFill>
                <a:srgbClr val="FFB81C"/>
              </a:solidFill>
              <a:latin typeface="Rubik"/>
              <a:ea typeface="Rubik"/>
              <a:cs typeface="Rubik"/>
              <a:sym typeface="Rubik"/>
            </a:endParaRPr>
          </a:p>
          <a:p>
            <a:pPr indent="0" lvl="0" marL="0" rtl="0" algn="just">
              <a:lnSpc>
                <a:spcPct val="115000"/>
              </a:lnSpc>
              <a:spcBef>
                <a:spcPts val="0"/>
              </a:spcBef>
              <a:spcAft>
                <a:spcPts val="0"/>
              </a:spcAft>
              <a:buNone/>
            </a:pPr>
            <a:r>
              <a:rPr b="1" lang="en" sz="2900">
                <a:solidFill>
                  <a:srgbClr val="FFB81C"/>
                </a:solidFill>
                <a:latin typeface="Rubik"/>
                <a:ea typeface="Rubik"/>
                <a:cs typeface="Rubik"/>
                <a:sym typeface="Rubik"/>
              </a:rPr>
              <a:t>A State Party to the Treaty </a:t>
            </a:r>
            <a:r>
              <a:rPr b="1" lang="en" sz="2900">
                <a:solidFill>
                  <a:schemeClr val="lt2"/>
                </a:solidFill>
                <a:latin typeface="Rubik"/>
                <a:ea typeface="Rubik"/>
                <a:cs typeface="Rubik"/>
                <a:sym typeface="Rubik"/>
              </a:rPr>
              <a:t>on whose registry</a:t>
            </a:r>
            <a:r>
              <a:rPr b="1" lang="en" sz="2900">
                <a:solidFill>
                  <a:srgbClr val="FFB81C"/>
                </a:solidFill>
                <a:latin typeface="Rubik"/>
                <a:ea typeface="Rubik"/>
                <a:cs typeface="Rubik"/>
                <a:sym typeface="Rubik"/>
              </a:rPr>
              <a:t> an object launched into outer space is carried </a:t>
            </a:r>
            <a:r>
              <a:rPr b="1" lang="en" sz="2900" u="sng">
                <a:solidFill>
                  <a:srgbClr val="B7B7B7"/>
                </a:solidFill>
                <a:latin typeface="Rubik"/>
                <a:ea typeface="Rubik"/>
                <a:cs typeface="Rubik"/>
                <a:sym typeface="Rubik"/>
              </a:rPr>
              <a:t>shall retain</a:t>
            </a:r>
            <a:r>
              <a:rPr b="1" lang="en" sz="2900">
                <a:solidFill>
                  <a:srgbClr val="FFB81C"/>
                </a:solidFill>
                <a:latin typeface="Rubik"/>
                <a:ea typeface="Rubik"/>
                <a:cs typeface="Rubik"/>
                <a:sym typeface="Rubik"/>
              </a:rPr>
              <a:t> </a:t>
            </a:r>
            <a:r>
              <a:rPr b="1" lang="en" sz="2900">
                <a:solidFill>
                  <a:schemeClr val="lt2"/>
                </a:solidFill>
                <a:latin typeface="Rubik"/>
                <a:ea typeface="Rubik"/>
                <a:cs typeface="Rubik"/>
                <a:sym typeface="Rubik"/>
              </a:rPr>
              <a:t>jurisdiction and control</a:t>
            </a:r>
            <a:r>
              <a:rPr b="1" lang="en" sz="2900">
                <a:solidFill>
                  <a:srgbClr val="FFB81C"/>
                </a:solidFill>
                <a:latin typeface="Rubik"/>
                <a:ea typeface="Rubik"/>
                <a:cs typeface="Rubik"/>
                <a:sym typeface="Rubik"/>
              </a:rPr>
              <a:t> over such object, and over any </a:t>
            </a:r>
            <a:r>
              <a:rPr b="1" lang="en" sz="2900">
                <a:solidFill>
                  <a:schemeClr val="lt2"/>
                </a:solidFill>
                <a:latin typeface="Rubik"/>
                <a:ea typeface="Rubik"/>
                <a:cs typeface="Rubik"/>
                <a:sym typeface="Rubik"/>
              </a:rPr>
              <a:t>personnel thereof</a:t>
            </a:r>
            <a:r>
              <a:rPr b="1" lang="en" sz="2900">
                <a:solidFill>
                  <a:srgbClr val="FFB81C"/>
                </a:solidFill>
                <a:latin typeface="Rubik"/>
                <a:ea typeface="Rubik"/>
                <a:cs typeface="Rubik"/>
                <a:sym typeface="Rubik"/>
              </a:rPr>
              <a:t>, while in outer space or on a celestial body.</a:t>
            </a:r>
            <a:endParaRPr sz="2700">
              <a:solidFill>
                <a:srgbClr val="FFB81C"/>
              </a:solidFill>
              <a:latin typeface="Rubik"/>
              <a:ea typeface="Rubik"/>
              <a:cs typeface="Rubik"/>
              <a:sym typeface="Rubik"/>
            </a:endParaRPr>
          </a:p>
        </p:txBody>
      </p:sp>
      <p:sp>
        <p:nvSpPr>
          <p:cNvPr id="304" name="Google Shape;304;p46"/>
          <p:cNvSpPr/>
          <p:nvPr/>
        </p:nvSpPr>
        <p:spPr>
          <a:xfrm>
            <a:off x="0" y="515275"/>
            <a:ext cx="12192000" cy="723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8</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Sentence 1</a:t>
            </a:r>
            <a:endParaRPr b="1" sz="1900">
              <a:solidFill>
                <a:schemeClr val="lt2"/>
              </a:solidFill>
              <a:latin typeface="Rubik"/>
              <a:ea typeface="Rubik"/>
              <a:cs typeface="Rubik"/>
              <a:sym typeface="Rubik"/>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308" name="Shape 308"/>
        <p:cNvGrpSpPr/>
        <p:nvPr/>
      </p:nvGrpSpPr>
      <p:grpSpPr>
        <a:xfrm>
          <a:off x="0" y="0"/>
          <a:ext cx="0" cy="0"/>
          <a:chOff x="0" y="0"/>
          <a:chExt cx="0" cy="0"/>
        </a:xfrm>
      </p:grpSpPr>
      <p:cxnSp>
        <p:nvCxnSpPr>
          <p:cNvPr id="309" name="Google Shape;309;p47"/>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310" name="Google Shape;310;p47"/>
          <p:cNvSpPr txBox="1"/>
          <p:nvPr/>
        </p:nvSpPr>
        <p:spPr>
          <a:xfrm>
            <a:off x="464500" y="0"/>
            <a:ext cx="114300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2800">
                <a:solidFill>
                  <a:schemeClr val="lt2"/>
                </a:solidFill>
                <a:latin typeface="Rubik"/>
                <a:ea typeface="Rubik"/>
                <a:cs typeface="Rubik"/>
                <a:sym typeface="Rubik"/>
              </a:rPr>
              <a:t>Ownership</a:t>
            </a:r>
            <a:r>
              <a:rPr b="1" lang="en" sz="2800">
                <a:solidFill>
                  <a:srgbClr val="FFB81C"/>
                </a:solidFill>
                <a:latin typeface="Rubik"/>
                <a:ea typeface="Rubik"/>
                <a:cs typeface="Rubik"/>
                <a:sym typeface="Rubik"/>
              </a:rPr>
              <a:t> of objects launched into outer space, including objects landed or constructed on a celestial body, and of their component parts, </a:t>
            </a:r>
            <a:r>
              <a:rPr b="1" lang="en" sz="2800" u="sng">
                <a:solidFill>
                  <a:srgbClr val="B7B7B7"/>
                </a:solidFill>
                <a:latin typeface="Rubik"/>
                <a:ea typeface="Rubik"/>
                <a:cs typeface="Rubik"/>
                <a:sym typeface="Rubik"/>
              </a:rPr>
              <a:t>is not affected</a:t>
            </a:r>
            <a:r>
              <a:rPr b="1" lang="en" sz="2800">
                <a:solidFill>
                  <a:srgbClr val="FFB81C"/>
                </a:solidFill>
                <a:latin typeface="Rubik"/>
                <a:ea typeface="Rubik"/>
                <a:cs typeface="Rubik"/>
                <a:sym typeface="Rubik"/>
              </a:rPr>
              <a:t> by their presence in outer space or on a celestial body or by their return to the Earth.</a:t>
            </a:r>
            <a:endParaRPr sz="2600">
              <a:solidFill>
                <a:srgbClr val="FFB81C"/>
              </a:solidFill>
              <a:latin typeface="Rubik"/>
              <a:ea typeface="Rubik"/>
              <a:cs typeface="Rubik"/>
              <a:sym typeface="Rubik"/>
            </a:endParaRPr>
          </a:p>
        </p:txBody>
      </p:sp>
      <p:sp>
        <p:nvSpPr>
          <p:cNvPr id="311" name="Google Shape;311;p47"/>
          <p:cNvSpPr/>
          <p:nvPr/>
        </p:nvSpPr>
        <p:spPr>
          <a:xfrm>
            <a:off x="0" y="515275"/>
            <a:ext cx="12192000" cy="723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8</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Sentence </a:t>
            </a:r>
            <a:r>
              <a:rPr b="1" lang="en" sz="1900">
                <a:solidFill>
                  <a:schemeClr val="lt2"/>
                </a:solidFill>
                <a:latin typeface="Rubik"/>
                <a:ea typeface="Rubik"/>
                <a:cs typeface="Rubik"/>
                <a:sym typeface="Rubik"/>
              </a:rPr>
              <a:t>2</a:t>
            </a:r>
            <a:endParaRPr b="1" sz="1900">
              <a:solidFill>
                <a:schemeClr val="lt2"/>
              </a:solidFill>
              <a:latin typeface="Rubik"/>
              <a:ea typeface="Rubik"/>
              <a:cs typeface="Rubik"/>
              <a:sym typeface="Rubik"/>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315" name="Shape 315"/>
        <p:cNvGrpSpPr/>
        <p:nvPr/>
      </p:nvGrpSpPr>
      <p:grpSpPr>
        <a:xfrm>
          <a:off x="0" y="0"/>
          <a:ext cx="0" cy="0"/>
          <a:chOff x="0" y="0"/>
          <a:chExt cx="0" cy="0"/>
        </a:xfrm>
      </p:grpSpPr>
      <p:cxnSp>
        <p:nvCxnSpPr>
          <p:cNvPr id="316" name="Google Shape;316;p48"/>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317" name="Google Shape;317;p48"/>
          <p:cNvSpPr txBox="1"/>
          <p:nvPr/>
        </p:nvSpPr>
        <p:spPr>
          <a:xfrm>
            <a:off x="464500" y="0"/>
            <a:ext cx="114300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2800">
                <a:solidFill>
                  <a:srgbClr val="FFB81C"/>
                </a:solidFill>
                <a:latin typeface="Rubik"/>
                <a:ea typeface="Rubik"/>
                <a:cs typeface="Rubik"/>
                <a:sym typeface="Rubik"/>
              </a:rPr>
              <a:t>Such objects or component parts found beyond the limits of the State Party to the Treaty on whose registry they are carried </a:t>
            </a:r>
            <a:r>
              <a:rPr b="1" lang="en" sz="2800" u="sng">
                <a:solidFill>
                  <a:srgbClr val="B7B7B7"/>
                </a:solidFill>
                <a:latin typeface="Rubik"/>
                <a:ea typeface="Rubik"/>
                <a:cs typeface="Rubik"/>
                <a:sym typeface="Rubik"/>
              </a:rPr>
              <a:t>shall be returned</a:t>
            </a:r>
            <a:r>
              <a:rPr b="1" lang="en" sz="2800">
                <a:solidFill>
                  <a:srgbClr val="FFB81C"/>
                </a:solidFill>
                <a:latin typeface="Rubik"/>
                <a:ea typeface="Rubik"/>
                <a:cs typeface="Rubik"/>
                <a:sym typeface="Rubik"/>
              </a:rPr>
              <a:t> to that State Party, which shall, upon request, furnish identifying data prior to their return.</a:t>
            </a:r>
            <a:endParaRPr sz="2600">
              <a:solidFill>
                <a:srgbClr val="FFB81C"/>
              </a:solidFill>
              <a:latin typeface="Rubik"/>
              <a:ea typeface="Rubik"/>
              <a:cs typeface="Rubik"/>
              <a:sym typeface="Rubik"/>
            </a:endParaRPr>
          </a:p>
        </p:txBody>
      </p:sp>
      <p:sp>
        <p:nvSpPr>
          <p:cNvPr id="318" name="Google Shape;318;p48"/>
          <p:cNvSpPr/>
          <p:nvPr/>
        </p:nvSpPr>
        <p:spPr>
          <a:xfrm>
            <a:off x="0" y="515275"/>
            <a:ext cx="12192000" cy="723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8</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Sentence 3</a:t>
            </a:r>
            <a:endParaRPr b="1" sz="1900">
              <a:solidFill>
                <a:schemeClr val="lt2"/>
              </a:solidFill>
              <a:latin typeface="Rubik"/>
              <a:ea typeface="Rubik"/>
              <a:cs typeface="Rubik"/>
              <a:sym typeface="Rubik"/>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descr="Map&#10;&#10;Description automatically generated" id="323" name="Google Shape;323;p4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24" name="Google Shape;324;p49"/>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Article </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Nine</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3000">
                <a:solidFill>
                  <a:schemeClr val="lt1"/>
                </a:solidFill>
                <a:latin typeface="Rubik ExtraBold"/>
                <a:ea typeface="Rubik ExtraBold"/>
                <a:cs typeface="Rubik ExtraBold"/>
                <a:sym typeface="Rubik ExtraBold"/>
              </a:rPr>
              <a:t>Cooperation, Mutual Assistance, Due Regard</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328" name="Shape 328"/>
        <p:cNvGrpSpPr/>
        <p:nvPr/>
      </p:nvGrpSpPr>
      <p:grpSpPr>
        <a:xfrm>
          <a:off x="0" y="0"/>
          <a:ext cx="0" cy="0"/>
          <a:chOff x="0" y="0"/>
          <a:chExt cx="0" cy="0"/>
        </a:xfrm>
      </p:grpSpPr>
      <p:cxnSp>
        <p:nvCxnSpPr>
          <p:cNvPr id="329" name="Google Shape;329;p50"/>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330" name="Google Shape;330;p50"/>
          <p:cNvSpPr txBox="1"/>
          <p:nvPr/>
        </p:nvSpPr>
        <p:spPr>
          <a:xfrm>
            <a:off x="464500" y="0"/>
            <a:ext cx="114300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2700">
                <a:solidFill>
                  <a:srgbClr val="FFB81C"/>
                </a:solidFill>
                <a:latin typeface="Rubik"/>
                <a:ea typeface="Rubik"/>
                <a:cs typeface="Rubik"/>
                <a:sym typeface="Rubik"/>
              </a:rPr>
              <a:t>In the exploration and use of outer space, including the Moon and other celestial bodies, States Parties to the Treaty </a:t>
            </a:r>
            <a:r>
              <a:rPr b="1" lang="en" sz="2700" u="sng">
                <a:solidFill>
                  <a:srgbClr val="B7B7B7"/>
                </a:solidFill>
                <a:latin typeface="Rubik"/>
                <a:ea typeface="Rubik"/>
                <a:cs typeface="Rubik"/>
                <a:sym typeface="Rubik"/>
              </a:rPr>
              <a:t>shall be guided</a:t>
            </a:r>
            <a:r>
              <a:rPr b="1" lang="en" sz="2700">
                <a:solidFill>
                  <a:srgbClr val="FFB81C"/>
                </a:solidFill>
                <a:latin typeface="Rubik"/>
                <a:ea typeface="Rubik"/>
                <a:cs typeface="Rubik"/>
                <a:sym typeface="Rubik"/>
              </a:rPr>
              <a:t> by the </a:t>
            </a:r>
            <a:r>
              <a:rPr b="1" lang="en" sz="2700">
                <a:solidFill>
                  <a:schemeClr val="lt2"/>
                </a:solidFill>
                <a:latin typeface="Rubik"/>
                <a:ea typeface="Rubik"/>
                <a:cs typeface="Rubik"/>
                <a:sym typeface="Rubik"/>
              </a:rPr>
              <a:t>principle of cooperation</a:t>
            </a:r>
            <a:r>
              <a:rPr b="1" lang="en" sz="2700">
                <a:solidFill>
                  <a:srgbClr val="FFB81C"/>
                </a:solidFill>
                <a:latin typeface="Rubik"/>
                <a:ea typeface="Rubik"/>
                <a:cs typeface="Rubik"/>
                <a:sym typeface="Rubik"/>
              </a:rPr>
              <a:t> and </a:t>
            </a:r>
            <a:r>
              <a:rPr b="1" lang="en" sz="2700">
                <a:solidFill>
                  <a:schemeClr val="lt2"/>
                </a:solidFill>
                <a:latin typeface="Rubik"/>
                <a:ea typeface="Rubik"/>
                <a:cs typeface="Rubik"/>
                <a:sym typeface="Rubik"/>
              </a:rPr>
              <a:t>mutual assistance</a:t>
            </a:r>
            <a:r>
              <a:rPr b="1" lang="en" sz="2700">
                <a:solidFill>
                  <a:srgbClr val="FFB81C"/>
                </a:solidFill>
                <a:latin typeface="Rubik"/>
                <a:ea typeface="Rubik"/>
                <a:cs typeface="Rubik"/>
                <a:sym typeface="Rubik"/>
              </a:rPr>
              <a:t> and </a:t>
            </a:r>
            <a:r>
              <a:rPr b="1" lang="en" sz="2700" u="sng">
                <a:solidFill>
                  <a:srgbClr val="B7B7B7"/>
                </a:solidFill>
                <a:latin typeface="Rubik"/>
                <a:ea typeface="Rubik"/>
                <a:cs typeface="Rubik"/>
                <a:sym typeface="Rubik"/>
              </a:rPr>
              <a:t>shall conduct</a:t>
            </a:r>
            <a:r>
              <a:rPr b="1" lang="en" sz="2700">
                <a:solidFill>
                  <a:srgbClr val="FFB81C"/>
                </a:solidFill>
                <a:latin typeface="Rubik"/>
                <a:ea typeface="Rubik"/>
                <a:cs typeface="Rubik"/>
                <a:sym typeface="Rubik"/>
              </a:rPr>
              <a:t> all their activities in outer space, including the Moon and other celestial bodies, with </a:t>
            </a:r>
            <a:r>
              <a:rPr b="1" lang="en" sz="2700">
                <a:solidFill>
                  <a:schemeClr val="lt2"/>
                </a:solidFill>
                <a:latin typeface="Rubik"/>
                <a:ea typeface="Rubik"/>
                <a:cs typeface="Rubik"/>
                <a:sym typeface="Rubik"/>
              </a:rPr>
              <a:t>due regard</a:t>
            </a:r>
            <a:r>
              <a:rPr b="1" lang="en" sz="2700">
                <a:solidFill>
                  <a:srgbClr val="FFB81C"/>
                </a:solidFill>
                <a:latin typeface="Rubik"/>
                <a:ea typeface="Rubik"/>
                <a:cs typeface="Rubik"/>
                <a:sym typeface="Rubik"/>
              </a:rPr>
              <a:t> to the corresponding interests of all other States Parties to the Treaty.</a:t>
            </a:r>
            <a:endParaRPr sz="2500">
              <a:solidFill>
                <a:srgbClr val="FFB81C"/>
              </a:solidFill>
              <a:latin typeface="Rubik"/>
              <a:ea typeface="Rubik"/>
              <a:cs typeface="Rubik"/>
              <a:sym typeface="Rubik"/>
            </a:endParaRPr>
          </a:p>
        </p:txBody>
      </p:sp>
      <p:sp>
        <p:nvSpPr>
          <p:cNvPr id="331" name="Google Shape;331;p50"/>
          <p:cNvSpPr/>
          <p:nvPr/>
        </p:nvSpPr>
        <p:spPr>
          <a:xfrm>
            <a:off x="0" y="515275"/>
            <a:ext cx="12192000" cy="723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9</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Sentence 1</a:t>
            </a:r>
            <a:endParaRPr b="1" sz="1900">
              <a:solidFill>
                <a:schemeClr val="lt2"/>
              </a:solidFill>
              <a:latin typeface="Rubik"/>
              <a:ea typeface="Rubik"/>
              <a:cs typeface="Rubik"/>
              <a:sym typeface="Rubik"/>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335" name="Shape 335"/>
        <p:cNvGrpSpPr/>
        <p:nvPr/>
      </p:nvGrpSpPr>
      <p:grpSpPr>
        <a:xfrm>
          <a:off x="0" y="0"/>
          <a:ext cx="0" cy="0"/>
          <a:chOff x="0" y="0"/>
          <a:chExt cx="0" cy="0"/>
        </a:xfrm>
      </p:grpSpPr>
      <p:cxnSp>
        <p:nvCxnSpPr>
          <p:cNvPr id="336" name="Google Shape;336;p51"/>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337" name="Google Shape;337;p51"/>
          <p:cNvSpPr txBox="1"/>
          <p:nvPr/>
        </p:nvSpPr>
        <p:spPr>
          <a:xfrm>
            <a:off x="464500" y="0"/>
            <a:ext cx="114300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2600">
                <a:solidFill>
                  <a:srgbClr val="FFB81C"/>
                </a:solidFill>
                <a:latin typeface="Rubik"/>
                <a:ea typeface="Rubik"/>
                <a:cs typeface="Rubik"/>
                <a:sym typeface="Rubik"/>
              </a:rPr>
              <a:t>States Parties to the Treaty </a:t>
            </a:r>
            <a:r>
              <a:rPr b="1" lang="en" sz="2600" u="sng">
                <a:solidFill>
                  <a:srgbClr val="B7B7B7"/>
                </a:solidFill>
                <a:latin typeface="Rubik"/>
                <a:ea typeface="Rubik"/>
                <a:cs typeface="Rubik"/>
                <a:sym typeface="Rubik"/>
              </a:rPr>
              <a:t>shall pursue</a:t>
            </a:r>
            <a:r>
              <a:rPr b="1" lang="en" sz="2600">
                <a:solidFill>
                  <a:srgbClr val="FFB81C"/>
                </a:solidFill>
                <a:latin typeface="Rubik"/>
                <a:ea typeface="Rubik"/>
                <a:cs typeface="Rubik"/>
                <a:sym typeface="Rubik"/>
              </a:rPr>
              <a:t> studies of outer space, including the Moon and other celestial bodies, and conduct exploration of them </a:t>
            </a:r>
            <a:r>
              <a:rPr b="1" lang="en" sz="2600">
                <a:solidFill>
                  <a:schemeClr val="lt2"/>
                </a:solidFill>
                <a:latin typeface="Rubik"/>
                <a:ea typeface="Rubik"/>
                <a:cs typeface="Rubik"/>
                <a:sym typeface="Rubik"/>
              </a:rPr>
              <a:t>so as to avoid their harmful contamination</a:t>
            </a:r>
            <a:r>
              <a:rPr b="1" lang="en" sz="2600">
                <a:solidFill>
                  <a:srgbClr val="FFB81C"/>
                </a:solidFill>
                <a:latin typeface="Rubik"/>
                <a:ea typeface="Rubik"/>
                <a:cs typeface="Rubik"/>
                <a:sym typeface="Rubik"/>
              </a:rPr>
              <a:t> and also </a:t>
            </a:r>
            <a:r>
              <a:rPr b="1" lang="en" sz="2600">
                <a:solidFill>
                  <a:schemeClr val="lt2"/>
                </a:solidFill>
                <a:latin typeface="Rubik"/>
                <a:ea typeface="Rubik"/>
                <a:cs typeface="Rubik"/>
                <a:sym typeface="Rubik"/>
              </a:rPr>
              <a:t>adverse changes</a:t>
            </a:r>
            <a:r>
              <a:rPr b="1" lang="en" sz="2600">
                <a:solidFill>
                  <a:srgbClr val="FFB81C"/>
                </a:solidFill>
                <a:latin typeface="Rubik"/>
                <a:ea typeface="Rubik"/>
                <a:cs typeface="Rubik"/>
                <a:sym typeface="Rubik"/>
              </a:rPr>
              <a:t> in the environment of the Earth resulting from the introduction of extraterrestrial matter and, where necessary,</a:t>
            </a:r>
            <a:r>
              <a:rPr b="1" lang="en" sz="2600">
                <a:solidFill>
                  <a:srgbClr val="B7B7B7"/>
                </a:solidFill>
                <a:latin typeface="Rubik"/>
                <a:ea typeface="Rubik"/>
                <a:cs typeface="Rubik"/>
                <a:sym typeface="Rubik"/>
              </a:rPr>
              <a:t> </a:t>
            </a:r>
            <a:r>
              <a:rPr b="1" lang="en" sz="2600" u="sng">
                <a:solidFill>
                  <a:srgbClr val="B7B7B7"/>
                </a:solidFill>
                <a:latin typeface="Rubik"/>
                <a:ea typeface="Rubik"/>
                <a:cs typeface="Rubik"/>
                <a:sym typeface="Rubik"/>
              </a:rPr>
              <a:t>shall adopt</a:t>
            </a:r>
            <a:r>
              <a:rPr b="1" lang="en" sz="2600">
                <a:solidFill>
                  <a:srgbClr val="FFB81C"/>
                </a:solidFill>
                <a:latin typeface="Rubik"/>
                <a:ea typeface="Rubik"/>
                <a:cs typeface="Rubik"/>
                <a:sym typeface="Rubik"/>
              </a:rPr>
              <a:t> </a:t>
            </a:r>
            <a:r>
              <a:rPr b="1" lang="en" sz="2600">
                <a:solidFill>
                  <a:schemeClr val="lt2"/>
                </a:solidFill>
                <a:latin typeface="Rubik"/>
                <a:ea typeface="Rubik"/>
                <a:cs typeface="Rubik"/>
                <a:sym typeface="Rubik"/>
              </a:rPr>
              <a:t>appropriate measures</a:t>
            </a:r>
            <a:r>
              <a:rPr b="1" lang="en" sz="2600">
                <a:solidFill>
                  <a:srgbClr val="FFB81C"/>
                </a:solidFill>
                <a:latin typeface="Rubik"/>
                <a:ea typeface="Rubik"/>
                <a:cs typeface="Rubik"/>
                <a:sym typeface="Rubik"/>
              </a:rPr>
              <a:t> for this purpose.</a:t>
            </a:r>
            <a:endParaRPr sz="2400">
              <a:solidFill>
                <a:srgbClr val="FFB81C"/>
              </a:solidFill>
              <a:latin typeface="Rubik"/>
              <a:ea typeface="Rubik"/>
              <a:cs typeface="Rubik"/>
              <a:sym typeface="Rubik"/>
            </a:endParaRPr>
          </a:p>
        </p:txBody>
      </p:sp>
      <p:sp>
        <p:nvSpPr>
          <p:cNvPr id="338" name="Google Shape;338;p51"/>
          <p:cNvSpPr/>
          <p:nvPr/>
        </p:nvSpPr>
        <p:spPr>
          <a:xfrm>
            <a:off x="0" y="515275"/>
            <a:ext cx="12192000" cy="723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9</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Sentence 2</a:t>
            </a:r>
            <a:endParaRPr b="1" sz="1900">
              <a:solidFill>
                <a:schemeClr val="lt2"/>
              </a:solidFill>
              <a:latin typeface="Rubik"/>
              <a:ea typeface="Rubik"/>
              <a:cs typeface="Rubik"/>
              <a:sym typeface="Rubi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descr="A picture containing text, building&#10;&#10;Description automatically generated" id="103" name="Google Shape;103;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04" name="Google Shape;104;p16"/>
          <p:cNvSpPr/>
          <p:nvPr/>
        </p:nvSpPr>
        <p:spPr>
          <a:xfrm>
            <a:off x="0" y="100558"/>
            <a:ext cx="12192000" cy="3864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b="1" sz="4000">
              <a:solidFill>
                <a:srgbClr val="003865"/>
              </a:solidFill>
              <a:latin typeface="Consolas"/>
              <a:ea typeface="Consolas"/>
              <a:cs typeface="Consolas"/>
              <a:sym typeface="Consolas"/>
            </a:endParaRPr>
          </a:p>
          <a:p>
            <a:pPr indent="0" lvl="0" marL="0" rtl="0" algn="ctr">
              <a:spcBef>
                <a:spcPts val="0"/>
              </a:spcBef>
              <a:spcAft>
                <a:spcPts val="0"/>
              </a:spcAft>
              <a:buClr>
                <a:schemeClr val="dk1"/>
              </a:buClr>
              <a:buSzPts val="1100"/>
              <a:buFont typeface="Arial"/>
              <a:buNone/>
            </a:pPr>
            <a:r>
              <a:rPr b="1" lang="en" sz="4000">
                <a:solidFill>
                  <a:srgbClr val="003865"/>
                </a:solidFill>
                <a:latin typeface="Rubik"/>
                <a:ea typeface="Rubik"/>
                <a:cs typeface="Rubik"/>
                <a:sym typeface="Rubik"/>
              </a:rPr>
              <a:t>International Space Law</a:t>
            </a:r>
            <a:endParaRPr b="1" sz="4000">
              <a:solidFill>
                <a:srgbClr val="003865"/>
              </a:solidFill>
              <a:latin typeface="Rubik"/>
              <a:ea typeface="Rubik"/>
              <a:cs typeface="Rubik"/>
              <a:sym typeface="Rubik"/>
            </a:endParaRPr>
          </a:p>
        </p:txBody>
      </p:sp>
      <p:pic>
        <p:nvPicPr>
          <p:cNvPr id="105" name="Google Shape;105;p16"/>
          <p:cNvPicPr preferRelativeResize="0"/>
          <p:nvPr/>
        </p:nvPicPr>
        <p:blipFill>
          <a:blip r:embed="rId4">
            <a:alphaModFix/>
          </a:blip>
          <a:stretch>
            <a:fillRect/>
          </a:stretch>
        </p:blipFill>
        <p:spPr>
          <a:xfrm>
            <a:off x="6162425" y="2054600"/>
            <a:ext cx="2755000" cy="4132499"/>
          </a:xfrm>
          <a:prstGeom prst="rect">
            <a:avLst/>
          </a:prstGeom>
          <a:noFill/>
          <a:ln>
            <a:noFill/>
          </a:ln>
        </p:spPr>
      </p:pic>
      <p:pic>
        <p:nvPicPr>
          <p:cNvPr id="106" name="Google Shape;106;p16"/>
          <p:cNvPicPr preferRelativeResize="0"/>
          <p:nvPr/>
        </p:nvPicPr>
        <p:blipFill>
          <a:blip r:embed="rId5">
            <a:alphaModFix/>
          </a:blip>
          <a:stretch>
            <a:fillRect/>
          </a:stretch>
        </p:blipFill>
        <p:spPr>
          <a:xfrm>
            <a:off x="3120575" y="2041100"/>
            <a:ext cx="2754999" cy="4160048"/>
          </a:xfrm>
          <a:prstGeom prst="rect">
            <a:avLst/>
          </a:prstGeom>
          <a:noFill/>
          <a:ln>
            <a:noFill/>
          </a:ln>
        </p:spPr>
      </p:pic>
      <p:sp>
        <p:nvSpPr>
          <p:cNvPr id="107" name="Google Shape;107;p16"/>
          <p:cNvSpPr txBox="1"/>
          <p:nvPr/>
        </p:nvSpPr>
        <p:spPr>
          <a:xfrm>
            <a:off x="0" y="6248400"/>
            <a:ext cx="12192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rgbClr val="003865"/>
                </a:solidFill>
                <a:latin typeface="Rubik"/>
                <a:ea typeface="Rubik"/>
                <a:cs typeface="Rubik"/>
                <a:sym typeface="Rubik"/>
              </a:rPr>
              <a:t>Treaty booklets available in all UN languages at</a:t>
            </a:r>
            <a:endParaRPr sz="1000">
              <a:solidFill>
                <a:srgbClr val="003865"/>
              </a:solidFill>
              <a:latin typeface="Rubik"/>
              <a:ea typeface="Rubik"/>
              <a:cs typeface="Rubik"/>
              <a:sym typeface="Rubik"/>
            </a:endParaRPr>
          </a:p>
          <a:p>
            <a:pPr indent="0" lvl="0" marL="0" rtl="0" algn="ctr">
              <a:spcBef>
                <a:spcPts val="0"/>
              </a:spcBef>
              <a:spcAft>
                <a:spcPts val="0"/>
              </a:spcAft>
              <a:buNone/>
            </a:pPr>
            <a:r>
              <a:rPr b="1" lang="en" sz="1000">
                <a:solidFill>
                  <a:srgbClr val="003865"/>
                </a:solidFill>
                <a:latin typeface="Rubik"/>
                <a:ea typeface="Rubik"/>
                <a:cs typeface="Rubik"/>
                <a:sym typeface="Rubik"/>
              </a:rPr>
              <a:t> </a:t>
            </a:r>
            <a:r>
              <a:rPr b="1" lang="en" sz="1000">
                <a:solidFill>
                  <a:srgbClr val="003865"/>
                </a:solidFill>
                <a:uFill>
                  <a:noFill/>
                </a:uFill>
                <a:latin typeface="Rubik"/>
                <a:ea typeface="Rubik"/>
                <a:cs typeface="Rubik"/>
                <a:sym typeface="Rubik"/>
                <a:hlinkClick r:id="rId6">
                  <a:extLst>
                    <a:ext uri="{A12FA001-AC4F-418D-AE19-62706E023703}">
                      <ahyp:hlinkClr val="tx"/>
                    </a:ext>
                  </a:extLst>
                </a:hlinkClick>
              </a:rPr>
              <a:t>https://www.unoosa.org/oosa/oosadoc/data/documents/2017/stspace/stspace61rev.2_0.html</a:t>
            </a:r>
            <a:endParaRPr b="1" sz="1000">
              <a:solidFill>
                <a:srgbClr val="003865"/>
              </a:solidFill>
              <a:latin typeface="Rubik"/>
              <a:ea typeface="Rubik"/>
              <a:cs typeface="Rubik"/>
              <a:sym typeface="Rubik"/>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342" name="Shape 342"/>
        <p:cNvGrpSpPr/>
        <p:nvPr/>
      </p:nvGrpSpPr>
      <p:grpSpPr>
        <a:xfrm>
          <a:off x="0" y="0"/>
          <a:ext cx="0" cy="0"/>
          <a:chOff x="0" y="0"/>
          <a:chExt cx="0" cy="0"/>
        </a:xfrm>
      </p:grpSpPr>
      <p:cxnSp>
        <p:nvCxnSpPr>
          <p:cNvPr id="343" name="Google Shape;343;p52"/>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344" name="Google Shape;344;p52"/>
          <p:cNvSpPr txBox="1"/>
          <p:nvPr/>
        </p:nvSpPr>
        <p:spPr>
          <a:xfrm>
            <a:off x="464500" y="0"/>
            <a:ext cx="114300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2600">
                <a:solidFill>
                  <a:srgbClr val="FFB81C"/>
                </a:solidFill>
                <a:latin typeface="Rubik"/>
                <a:ea typeface="Rubik"/>
                <a:cs typeface="Rubik"/>
                <a:sym typeface="Rubik"/>
              </a:rPr>
              <a:t>If a State Party to the Treaty has </a:t>
            </a:r>
            <a:r>
              <a:rPr b="1" lang="en" sz="2600">
                <a:solidFill>
                  <a:schemeClr val="lt2"/>
                </a:solidFill>
                <a:latin typeface="Rubik"/>
                <a:ea typeface="Rubik"/>
                <a:cs typeface="Rubik"/>
                <a:sym typeface="Rubik"/>
              </a:rPr>
              <a:t>reason to believe</a:t>
            </a:r>
            <a:r>
              <a:rPr b="1" lang="en" sz="2600">
                <a:solidFill>
                  <a:srgbClr val="FFB81C"/>
                </a:solidFill>
                <a:latin typeface="Rubik"/>
                <a:ea typeface="Rubik"/>
                <a:cs typeface="Rubik"/>
                <a:sym typeface="Rubik"/>
              </a:rPr>
              <a:t> that an activity or experiment planned by it or its nationals in outer space, including the Moon and other celestial bodies, would cause </a:t>
            </a:r>
            <a:r>
              <a:rPr b="1" lang="en" sz="2600">
                <a:solidFill>
                  <a:schemeClr val="lt2"/>
                </a:solidFill>
                <a:latin typeface="Rubik"/>
                <a:ea typeface="Rubik"/>
                <a:cs typeface="Rubik"/>
                <a:sym typeface="Rubik"/>
              </a:rPr>
              <a:t>potentially harmful interference</a:t>
            </a:r>
            <a:r>
              <a:rPr b="1" lang="en" sz="2600">
                <a:solidFill>
                  <a:srgbClr val="FFB81C"/>
                </a:solidFill>
                <a:latin typeface="Rubik"/>
                <a:ea typeface="Rubik"/>
                <a:cs typeface="Rubik"/>
                <a:sym typeface="Rubik"/>
              </a:rPr>
              <a:t> with activities of other States Parties in the peaceful exploration and use of outer space, including the Moon and other celestial bodies, it </a:t>
            </a:r>
            <a:r>
              <a:rPr b="1" lang="en" sz="2600" u="sng">
                <a:solidFill>
                  <a:srgbClr val="B7B7B7"/>
                </a:solidFill>
                <a:latin typeface="Rubik"/>
                <a:ea typeface="Rubik"/>
                <a:cs typeface="Rubik"/>
                <a:sym typeface="Rubik"/>
              </a:rPr>
              <a:t>shall undertake</a:t>
            </a:r>
            <a:r>
              <a:rPr b="1" lang="en" sz="2600">
                <a:solidFill>
                  <a:srgbClr val="FFB81C"/>
                </a:solidFill>
                <a:latin typeface="Rubik"/>
                <a:ea typeface="Rubik"/>
                <a:cs typeface="Rubik"/>
                <a:sym typeface="Rubik"/>
              </a:rPr>
              <a:t> appropriate </a:t>
            </a:r>
            <a:r>
              <a:rPr b="1" lang="en" sz="2600">
                <a:solidFill>
                  <a:schemeClr val="lt2"/>
                </a:solidFill>
                <a:latin typeface="Rubik"/>
                <a:ea typeface="Rubik"/>
                <a:cs typeface="Rubik"/>
                <a:sym typeface="Rubik"/>
              </a:rPr>
              <a:t>international consultations</a:t>
            </a:r>
            <a:r>
              <a:rPr b="1" lang="en" sz="2600">
                <a:solidFill>
                  <a:srgbClr val="FFB81C"/>
                </a:solidFill>
                <a:latin typeface="Rubik"/>
                <a:ea typeface="Rubik"/>
                <a:cs typeface="Rubik"/>
                <a:sym typeface="Rubik"/>
              </a:rPr>
              <a:t> before proceeding with any such activity or experiment.</a:t>
            </a:r>
            <a:endParaRPr sz="2400">
              <a:solidFill>
                <a:srgbClr val="FFB81C"/>
              </a:solidFill>
              <a:latin typeface="Rubik"/>
              <a:ea typeface="Rubik"/>
              <a:cs typeface="Rubik"/>
              <a:sym typeface="Rubik"/>
            </a:endParaRPr>
          </a:p>
        </p:txBody>
      </p:sp>
      <p:sp>
        <p:nvSpPr>
          <p:cNvPr id="345" name="Google Shape;345;p52"/>
          <p:cNvSpPr/>
          <p:nvPr/>
        </p:nvSpPr>
        <p:spPr>
          <a:xfrm>
            <a:off x="0" y="515275"/>
            <a:ext cx="12192000" cy="723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9</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Sentence 3</a:t>
            </a:r>
            <a:endParaRPr b="1" sz="1900">
              <a:solidFill>
                <a:schemeClr val="lt2"/>
              </a:solidFill>
              <a:latin typeface="Rubik"/>
              <a:ea typeface="Rubik"/>
              <a:cs typeface="Rubik"/>
              <a:sym typeface="Rubik"/>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349" name="Shape 349"/>
        <p:cNvGrpSpPr/>
        <p:nvPr/>
      </p:nvGrpSpPr>
      <p:grpSpPr>
        <a:xfrm>
          <a:off x="0" y="0"/>
          <a:ext cx="0" cy="0"/>
          <a:chOff x="0" y="0"/>
          <a:chExt cx="0" cy="0"/>
        </a:xfrm>
      </p:grpSpPr>
      <p:cxnSp>
        <p:nvCxnSpPr>
          <p:cNvPr id="350" name="Google Shape;350;p53"/>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351" name="Google Shape;351;p53"/>
          <p:cNvSpPr txBox="1"/>
          <p:nvPr/>
        </p:nvSpPr>
        <p:spPr>
          <a:xfrm>
            <a:off x="464500" y="0"/>
            <a:ext cx="114300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2500">
                <a:solidFill>
                  <a:srgbClr val="FFB81C"/>
                </a:solidFill>
                <a:latin typeface="Rubik"/>
                <a:ea typeface="Rubik"/>
                <a:cs typeface="Rubik"/>
                <a:sym typeface="Rubik"/>
              </a:rPr>
              <a:t>A State Party to the Treaty which has </a:t>
            </a:r>
            <a:r>
              <a:rPr b="1" lang="en" sz="2500">
                <a:solidFill>
                  <a:schemeClr val="lt2"/>
                </a:solidFill>
                <a:latin typeface="Rubik"/>
                <a:ea typeface="Rubik"/>
                <a:cs typeface="Rubik"/>
                <a:sym typeface="Rubik"/>
              </a:rPr>
              <a:t>reason to believe</a:t>
            </a:r>
            <a:r>
              <a:rPr b="1" lang="en" sz="2500">
                <a:solidFill>
                  <a:srgbClr val="FFB81C"/>
                </a:solidFill>
                <a:latin typeface="Rubik"/>
                <a:ea typeface="Rubik"/>
                <a:cs typeface="Rubik"/>
                <a:sym typeface="Rubik"/>
              </a:rPr>
              <a:t> that an activity or experiment planned by another State Party in outer space, including the Moon and other celestial bodies, would cause potentially </a:t>
            </a:r>
            <a:r>
              <a:rPr b="1" lang="en" sz="2500">
                <a:solidFill>
                  <a:schemeClr val="lt2"/>
                </a:solidFill>
                <a:latin typeface="Rubik"/>
                <a:ea typeface="Rubik"/>
                <a:cs typeface="Rubik"/>
                <a:sym typeface="Rubik"/>
              </a:rPr>
              <a:t>harmful interference</a:t>
            </a:r>
            <a:r>
              <a:rPr b="1" lang="en" sz="2500">
                <a:solidFill>
                  <a:srgbClr val="FFB81C"/>
                </a:solidFill>
                <a:latin typeface="Rubik"/>
                <a:ea typeface="Rubik"/>
                <a:cs typeface="Rubik"/>
                <a:sym typeface="Rubik"/>
              </a:rPr>
              <a:t> with activities in the peaceful exploration and use of outer space, including the Moon and other celestial bodies, </a:t>
            </a:r>
            <a:r>
              <a:rPr b="1" lang="en" sz="2500" u="sng">
                <a:solidFill>
                  <a:srgbClr val="B7B7B7"/>
                </a:solidFill>
                <a:latin typeface="Rubik"/>
                <a:ea typeface="Rubik"/>
                <a:cs typeface="Rubik"/>
                <a:sym typeface="Rubik"/>
              </a:rPr>
              <a:t>may request</a:t>
            </a:r>
            <a:r>
              <a:rPr b="1" lang="en" sz="2500">
                <a:solidFill>
                  <a:srgbClr val="FFB81C"/>
                </a:solidFill>
                <a:latin typeface="Rubik"/>
                <a:ea typeface="Rubik"/>
                <a:cs typeface="Rubik"/>
                <a:sym typeface="Rubik"/>
              </a:rPr>
              <a:t> consultation concerning the activity or experiment.</a:t>
            </a:r>
            <a:endParaRPr b="1" sz="2500">
              <a:solidFill>
                <a:srgbClr val="FFB81C"/>
              </a:solidFill>
              <a:latin typeface="Rubik"/>
              <a:ea typeface="Rubik"/>
              <a:cs typeface="Rubik"/>
              <a:sym typeface="Rubik"/>
            </a:endParaRPr>
          </a:p>
        </p:txBody>
      </p:sp>
      <p:sp>
        <p:nvSpPr>
          <p:cNvPr id="352" name="Google Shape;352;p53"/>
          <p:cNvSpPr/>
          <p:nvPr/>
        </p:nvSpPr>
        <p:spPr>
          <a:xfrm>
            <a:off x="0" y="515275"/>
            <a:ext cx="12192000" cy="723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9</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Sentence 4</a:t>
            </a:r>
            <a:endParaRPr b="1" sz="1900">
              <a:solidFill>
                <a:schemeClr val="lt2"/>
              </a:solidFill>
              <a:latin typeface="Rubik"/>
              <a:ea typeface="Rubik"/>
              <a:cs typeface="Rubik"/>
              <a:sym typeface="Rubik"/>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descr="Map&#10;&#10;Description automatically generated" id="357" name="Google Shape;357;p5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8" name="Google Shape;358;p54"/>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Articles </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10 - 17</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362" name="Shape 362"/>
        <p:cNvGrpSpPr/>
        <p:nvPr/>
      </p:nvGrpSpPr>
      <p:grpSpPr>
        <a:xfrm>
          <a:off x="0" y="0"/>
          <a:ext cx="0" cy="0"/>
          <a:chOff x="0" y="0"/>
          <a:chExt cx="0" cy="0"/>
        </a:xfrm>
      </p:grpSpPr>
      <p:cxnSp>
        <p:nvCxnSpPr>
          <p:cNvPr id="363" name="Google Shape;363;p55"/>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364" name="Google Shape;364;p55"/>
          <p:cNvSpPr txBox="1"/>
          <p:nvPr/>
        </p:nvSpPr>
        <p:spPr>
          <a:xfrm>
            <a:off x="464500" y="0"/>
            <a:ext cx="114300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00000"/>
              </a:lnSpc>
              <a:spcBef>
                <a:spcPts val="0"/>
              </a:spcBef>
              <a:spcAft>
                <a:spcPts val="0"/>
              </a:spcAft>
              <a:buNone/>
            </a:pPr>
            <a:r>
              <a:rPr b="1" lang="en" sz="2500">
                <a:solidFill>
                  <a:srgbClr val="FFB81C"/>
                </a:solidFill>
                <a:latin typeface="Rubik"/>
                <a:ea typeface="Rubik"/>
                <a:cs typeface="Rubik"/>
                <a:sym typeface="Rubik"/>
              </a:rPr>
              <a:t>I don’t really teach these later articles in the Treaty. </a:t>
            </a:r>
            <a:endParaRPr b="1" sz="2500">
              <a:solidFill>
                <a:srgbClr val="FFB81C"/>
              </a:solidFill>
              <a:latin typeface="Rubik"/>
              <a:ea typeface="Rubik"/>
              <a:cs typeface="Rubik"/>
              <a:sym typeface="Rubik"/>
            </a:endParaRPr>
          </a:p>
          <a:p>
            <a:pPr indent="0" lvl="0" marL="0" rtl="0" algn="just">
              <a:lnSpc>
                <a:spcPct val="100000"/>
              </a:lnSpc>
              <a:spcBef>
                <a:spcPts val="0"/>
              </a:spcBef>
              <a:spcAft>
                <a:spcPts val="0"/>
              </a:spcAft>
              <a:buNone/>
            </a:pPr>
            <a:r>
              <a:t/>
            </a:r>
            <a:endParaRPr b="1" sz="2500">
              <a:solidFill>
                <a:srgbClr val="FFB81C"/>
              </a:solidFill>
              <a:latin typeface="Rubik"/>
              <a:ea typeface="Rubik"/>
              <a:cs typeface="Rubik"/>
              <a:sym typeface="Rubik"/>
            </a:endParaRPr>
          </a:p>
          <a:p>
            <a:pPr indent="0" lvl="0" marL="0" rtl="0" algn="just">
              <a:lnSpc>
                <a:spcPct val="100000"/>
              </a:lnSpc>
              <a:spcBef>
                <a:spcPts val="0"/>
              </a:spcBef>
              <a:spcAft>
                <a:spcPts val="0"/>
              </a:spcAft>
              <a:buNone/>
            </a:pPr>
            <a:r>
              <a:rPr b="1" lang="en" sz="2500">
                <a:solidFill>
                  <a:schemeClr val="lt2"/>
                </a:solidFill>
                <a:latin typeface="Rubik"/>
                <a:ea typeface="Rubik"/>
                <a:cs typeface="Rubik"/>
                <a:sym typeface="Rubik"/>
              </a:rPr>
              <a:t>You can read them for yourself. </a:t>
            </a:r>
            <a:endParaRPr b="1" sz="2500">
              <a:solidFill>
                <a:schemeClr val="lt2"/>
              </a:solidFill>
              <a:latin typeface="Rubik"/>
              <a:ea typeface="Rubik"/>
              <a:cs typeface="Rubik"/>
              <a:sym typeface="Rubik"/>
            </a:endParaRPr>
          </a:p>
          <a:p>
            <a:pPr indent="0" lvl="0" marL="0" rtl="0" algn="just">
              <a:lnSpc>
                <a:spcPct val="100000"/>
              </a:lnSpc>
              <a:spcBef>
                <a:spcPts val="0"/>
              </a:spcBef>
              <a:spcAft>
                <a:spcPts val="0"/>
              </a:spcAft>
              <a:buNone/>
            </a:pPr>
            <a:r>
              <a:t/>
            </a:r>
            <a:endParaRPr b="1" sz="2500">
              <a:solidFill>
                <a:srgbClr val="FFB81C"/>
              </a:solidFill>
              <a:latin typeface="Rubik"/>
              <a:ea typeface="Rubik"/>
              <a:cs typeface="Rubik"/>
              <a:sym typeface="Rubik"/>
            </a:endParaRPr>
          </a:p>
          <a:p>
            <a:pPr indent="0" lvl="0" marL="0" rtl="0" algn="just">
              <a:lnSpc>
                <a:spcPct val="100000"/>
              </a:lnSpc>
              <a:spcBef>
                <a:spcPts val="0"/>
              </a:spcBef>
              <a:spcAft>
                <a:spcPts val="0"/>
              </a:spcAft>
              <a:buNone/>
            </a:pPr>
            <a:r>
              <a:rPr b="1" lang="en" sz="2500">
                <a:solidFill>
                  <a:srgbClr val="FFB81C"/>
                </a:solidFill>
                <a:latin typeface="Rubik"/>
                <a:ea typeface="Rubik"/>
                <a:cs typeface="Rubik"/>
                <a:sym typeface="Rubik"/>
              </a:rPr>
              <a:t>The later articles are mostly operational formalities about treaty status, amendments, </a:t>
            </a:r>
            <a:r>
              <a:rPr b="1" lang="en" sz="2500">
                <a:solidFill>
                  <a:srgbClr val="FFB81C"/>
                </a:solidFill>
                <a:latin typeface="Rubik"/>
                <a:ea typeface="Rubik"/>
                <a:cs typeface="Rubik"/>
                <a:sym typeface="Rubik"/>
              </a:rPr>
              <a:t>withdrawal</a:t>
            </a:r>
            <a:r>
              <a:rPr b="1" lang="en" sz="2500">
                <a:solidFill>
                  <a:srgbClr val="FFB81C"/>
                </a:solidFill>
                <a:latin typeface="Rubik"/>
                <a:ea typeface="Rubik"/>
                <a:cs typeface="Rubik"/>
                <a:sym typeface="Rubik"/>
              </a:rPr>
              <a:t>, etc.</a:t>
            </a:r>
            <a:endParaRPr b="1" sz="2500">
              <a:solidFill>
                <a:srgbClr val="FFB81C"/>
              </a:solidFill>
              <a:latin typeface="Rubik"/>
              <a:ea typeface="Rubik"/>
              <a:cs typeface="Rubik"/>
              <a:sym typeface="Rubik"/>
            </a:endParaRPr>
          </a:p>
        </p:txBody>
      </p:sp>
      <p:sp>
        <p:nvSpPr>
          <p:cNvPr id="365" name="Google Shape;365;p55"/>
          <p:cNvSpPr/>
          <p:nvPr/>
        </p:nvSpPr>
        <p:spPr>
          <a:xfrm>
            <a:off x="0" y="515275"/>
            <a:ext cx="12192000" cy="723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Articles 10-17</a:t>
            </a:r>
            <a:endParaRPr b="1" sz="1900">
              <a:solidFill>
                <a:schemeClr val="lt2"/>
              </a:solidFill>
              <a:latin typeface="Rubik"/>
              <a:ea typeface="Rubik"/>
              <a:cs typeface="Rubik"/>
              <a:sym typeface="Rubik"/>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descr="Map&#10;&#10;Description automatically generated" id="370" name="Google Shape;370;p5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71" name="Google Shape;371;p56"/>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Article </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12</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375" name="Shape 375"/>
        <p:cNvGrpSpPr/>
        <p:nvPr/>
      </p:nvGrpSpPr>
      <p:grpSpPr>
        <a:xfrm>
          <a:off x="0" y="0"/>
          <a:ext cx="0" cy="0"/>
          <a:chOff x="0" y="0"/>
          <a:chExt cx="0" cy="0"/>
        </a:xfrm>
      </p:grpSpPr>
      <p:cxnSp>
        <p:nvCxnSpPr>
          <p:cNvPr id="376" name="Google Shape;376;p57"/>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377" name="Google Shape;377;p57"/>
          <p:cNvSpPr txBox="1"/>
          <p:nvPr/>
        </p:nvSpPr>
        <p:spPr>
          <a:xfrm>
            <a:off x="464500" y="0"/>
            <a:ext cx="114300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2500">
                <a:solidFill>
                  <a:srgbClr val="FFB81C"/>
                </a:solidFill>
                <a:latin typeface="Rubik"/>
                <a:ea typeface="Rubik"/>
                <a:cs typeface="Rubik"/>
                <a:sym typeface="Rubik"/>
              </a:rPr>
              <a:t>All </a:t>
            </a:r>
            <a:r>
              <a:rPr b="1" lang="en" sz="2500">
                <a:solidFill>
                  <a:schemeClr val="lt2"/>
                </a:solidFill>
                <a:latin typeface="Rubik"/>
                <a:ea typeface="Rubik"/>
                <a:cs typeface="Rubik"/>
                <a:sym typeface="Rubik"/>
              </a:rPr>
              <a:t>stations, installations, equipment</a:t>
            </a:r>
            <a:r>
              <a:rPr b="1" lang="en" sz="2500">
                <a:solidFill>
                  <a:srgbClr val="FFB81C"/>
                </a:solidFill>
                <a:latin typeface="Rubik"/>
                <a:ea typeface="Rubik"/>
                <a:cs typeface="Rubik"/>
                <a:sym typeface="Rubik"/>
              </a:rPr>
              <a:t> and </a:t>
            </a:r>
            <a:r>
              <a:rPr b="1" lang="en" sz="2500">
                <a:solidFill>
                  <a:schemeClr val="lt2"/>
                </a:solidFill>
                <a:latin typeface="Rubik"/>
                <a:ea typeface="Rubik"/>
                <a:cs typeface="Rubik"/>
                <a:sym typeface="Rubik"/>
              </a:rPr>
              <a:t>space vehicles</a:t>
            </a:r>
            <a:r>
              <a:rPr b="1" lang="en" sz="2500">
                <a:solidFill>
                  <a:srgbClr val="FFB81C"/>
                </a:solidFill>
                <a:latin typeface="Rubik"/>
                <a:ea typeface="Rubik"/>
                <a:cs typeface="Rubik"/>
                <a:sym typeface="Rubik"/>
              </a:rPr>
              <a:t> on the Moon and other celestial bodies </a:t>
            </a:r>
            <a:r>
              <a:rPr b="1" lang="en" sz="2500" u="sng">
                <a:solidFill>
                  <a:srgbClr val="B7B7B7"/>
                </a:solidFill>
                <a:latin typeface="Rubik"/>
                <a:ea typeface="Rubik"/>
                <a:cs typeface="Rubik"/>
                <a:sym typeface="Rubik"/>
              </a:rPr>
              <a:t>shall be open</a:t>
            </a:r>
            <a:r>
              <a:rPr b="1" lang="en" sz="2500">
                <a:solidFill>
                  <a:srgbClr val="FFB81C"/>
                </a:solidFill>
                <a:latin typeface="Rubik"/>
                <a:ea typeface="Rubik"/>
                <a:cs typeface="Rubik"/>
                <a:sym typeface="Rubik"/>
              </a:rPr>
              <a:t> to representatives of other States Parties to the Treaty on a basis of reciprocity. </a:t>
            </a:r>
            <a:endParaRPr b="1" sz="2500">
              <a:solidFill>
                <a:srgbClr val="FFB81C"/>
              </a:solidFill>
              <a:latin typeface="Rubik"/>
              <a:ea typeface="Rubik"/>
              <a:cs typeface="Rubik"/>
              <a:sym typeface="Rubik"/>
            </a:endParaRPr>
          </a:p>
          <a:p>
            <a:pPr indent="0" lvl="0" marL="0" rtl="0" algn="just">
              <a:lnSpc>
                <a:spcPct val="115000"/>
              </a:lnSpc>
              <a:spcBef>
                <a:spcPts val="0"/>
              </a:spcBef>
              <a:spcAft>
                <a:spcPts val="0"/>
              </a:spcAft>
              <a:buNone/>
            </a:pPr>
            <a:r>
              <a:t/>
            </a:r>
            <a:endParaRPr b="1" sz="2500">
              <a:solidFill>
                <a:srgbClr val="FFB81C"/>
              </a:solidFill>
              <a:latin typeface="Rubik"/>
              <a:ea typeface="Rubik"/>
              <a:cs typeface="Rubik"/>
              <a:sym typeface="Rubik"/>
            </a:endParaRPr>
          </a:p>
          <a:p>
            <a:pPr indent="0" lvl="0" marL="0" rtl="0" algn="just">
              <a:lnSpc>
                <a:spcPct val="115000"/>
              </a:lnSpc>
              <a:spcBef>
                <a:spcPts val="0"/>
              </a:spcBef>
              <a:spcAft>
                <a:spcPts val="0"/>
              </a:spcAft>
              <a:buNone/>
            </a:pPr>
            <a:r>
              <a:rPr b="1" lang="en" sz="2500">
                <a:solidFill>
                  <a:srgbClr val="FFB81C"/>
                </a:solidFill>
                <a:latin typeface="Rubik"/>
                <a:ea typeface="Rubik"/>
                <a:cs typeface="Rubik"/>
                <a:sym typeface="Rubik"/>
              </a:rPr>
              <a:t>Such representatives </a:t>
            </a:r>
            <a:r>
              <a:rPr b="1" lang="en" sz="2500" u="sng">
                <a:solidFill>
                  <a:srgbClr val="B7B7B7"/>
                </a:solidFill>
                <a:latin typeface="Rubik"/>
                <a:ea typeface="Rubik"/>
                <a:cs typeface="Rubik"/>
                <a:sym typeface="Rubik"/>
              </a:rPr>
              <a:t>shall give</a:t>
            </a:r>
            <a:r>
              <a:rPr b="1" lang="en" sz="2500">
                <a:solidFill>
                  <a:srgbClr val="FFB81C"/>
                </a:solidFill>
                <a:latin typeface="Rubik"/>
                <a:ea typeface="Rubik"/>
                <a:cs typeface="Rubik"/>
                <a:sym typeface="Rubik"/>
              </a:rPr>
              <a:t> reasonable advance notice of a projected visit, in order that appropriate consultations may be held and that maximum precautions may be taken to assure safety and to avoid interference with normal operations in the facility to be visited.</a:t>
            </a:r>
            <a:endParaRPr b="1" sz="2500">
              <a:solidFill>
                <a:srgbClr val="FFB81C"/>
              </a:solidFill>
              <a:latin typeface="Rubik"/>
              <a:ea typeface="Rubik"/>
              <a:cs typeface="Rubik"/>
              <a:sym typeface="Rubik"/>
            </a:endParaRPr>
          </a:p>
        </p:txBody>
      </p:sp>
      <p:sp>
        <p:nvSpPr>
          <p:cNvPr id="378" name="Google Shape;378;p57"/>
          <p:cNvSpPr/>
          <p:nvPr/>
        </p:nvSpPr>
        <p:spPr>
          <a:xfrm>
            <a:off x="0" y="515275"/>
            <a:ext cx="12192000" cy="469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12</a:t>
            </a:r>
            <a:endParaRPr b="1" sz="1900">
              <a:solidFill>
                <a:schemeClr val="lt2"/>
              </a:solidFill>
              <a:latin typeface="Rubik"/>
              <a:ea typeface="Rubik"/>
              <a:cs typeface="Rubik"/>
              <a:sym typeface="Rubik"/>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pic>
        <p:nvPicPr>
          <p:cNvPr descr="A picture containing text, building&#10;&#10;Description automatically generated" id="383" name="Google Shape;383;p5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84" name="Google Shape;384;p58"/>
          <p:cNvSpPr/>
          <p:nvPr/>
        </p:nvSpPr>
        <p:spPr>
          <a:xfrm>
            <a:off x="0" y="252945"/>
            <a:ext cx="12192000" cy="6361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5600">
                <a:solidFill>
                  <a:srgbClr val="003865"/>
                </a:solidFill>
                <a:latin typeface="Rubik"/>
                <a:ea typeface="Rubik"/>
                <a:cs typeface="Rubik"/>
                <a:sym typeface="Rubik"/>
              </a:rPr>
              <a:t>The United </a:t>
            </a:r>
            <a:r>
              <a:rPr b="1" lang="en" sz="5600">
                <a:solidFill>
                  <a:srgbClr val="003865"/>
                </a:solidFill>
                <a:latin typeface="Rubik"/>
                <a:ea typeface="Rubik"/>
                <a:cs typeface="Rubik"/>
                <a:sym typeface="Rubik"/>
              </a:rPr>
              <a:t>Nations </a:t>
            </a:r>
            <a:endParaRPr b="1" sz="5600">
              <a:solidFill>
                <a:srgbClr val="003865"/>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5600">
                <a:solidFill>
                  <a:srgbClr val="003865"/>
                </a:solidFill>
                <a:latin typeface="Rubik"/>
                <a:ea typeface="Rubik"/>
                <a:cs typeface="Rubik"/>
                <a:sym typeface="Rubik"/>
              </a:rPr>
              <a:t>Committee On the </a:t>
            </a:r>
            <a:endParaRPr b="1" sz="5600">
              <a:solidFill>
                <a:srgbClr val="003865"/>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5600">
                <a:solidFill>
                  <a:srgbClr val="003865"/>
                </a:solidFill>
                <a:latin typeface="Rubik"/>
                <a:ea typeface="Rubik"/>
                <a:cs typeface="Rubik"/>
                <a:sym typeface="Rubik"/>
              </a:rPr>
              <a:t>Peaceful Uses of Outer </a:t>
            </a:r>
            <a:endParaRPr b="1" sz="5600">
              <a:solidFill>
                <a:srgbClr val="003865"/>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5600">
                <a:solidFill>
                  <a:srgbClr val="003865"/>
                </a:solidFill>
                <a:latin typeface="Rubik"/>
                <a:ea typeface="Rubik"/>
                <a:cs typeface="Rubik"/>
                <a:sym typeface="Rubik"/>
              </a:rPr>
              <a:t>Space (COPUOS)</a:t>
            </a:r>
            <a:r>
              <a:rPr b="1" lang="en" sz="5600">
                <a:solidFill>
                  <a:schemeClr val="dk1"/>
                </a:solidFill>
                <a:latin typeface="Rubik"/>
                <a:ea typeface="Rubik"/>
                <a:cs typeface="Rubik"/>
                <a:sym typeface="Rubik"/>
              </a:rPr>
              <a:t> </a:t>
            </a:r>
            <a:endParaRPr b="1" sz="5600">
              <a:solidFill>
                <a:schemeClr val="dk1"/>
              </a:solidFill>
              <a:latin typeface="Rubik"/>
              <a:ea typeface="Rubik"/>
              <a:cs typeface="Rubik"/>
              <a:sym typeface="Rubik"/>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389" name="Shape 389"/>
        <p:cNvGrpSpPr/>
        <p:nvPr/>
      </p:nvGrpSpPr>
      <p:grpSpPr>
        <a:xfrm>
          <a:off x="0" y="0"/>
          <a:ext cx="0" cy="0"/>
          <a:chOff x="0" y="0"/>
          <a:chExt cx="0" cy="0"/>
        </a:xfrm>
      </p:grpSpPr>
      <p:cxnSp>
        <p:nvCxnSpPr>
          <p:cNvPr id="390" name="Google Shape;390;p59"/>
          <p:cNvCxnSpPr/>
          <p:nvPr/>
        </p:nvCxnSpPr>
        <p:spPr>
          <a:xfrm>
            <a:off x="4267200" y="533400"/>
            <a:ext cx="3657600" cy="0"/>
          </a:xfrm>
          <a:prstGeom prst="straightConnector1">
            <a:avLst/>
          </a:prstGeom>
          <a:noFill/>
          <a:ln>
            <a:noFill/>
          </a:ln>
        </p:spPr>
      </p:cxnSp>
      <p:sp>
        <p:nvSpPr>
          <p:cNvPr id="391" name="Google Shape;391;p59"/>
          <p:cNvSpPr txBox="1"/>
          <p:nvPr>
            <p:ph idx="12" type="sldNum"/>
          </p:nvPr>
        </p:nvSpPr>
        <p:spPr>
          <a:xfrm>
            <a:off x="11480800" y="6356350"/>
            <a:ext cx="3657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392" name="Google Shape;392;p59"/>
          <p:cNvSpPr txBox="1"/>
          <p:nvPr/>
        </p:nvSpPr>
        <p:spPr>
          <a:xfrm>
            <a:off x="100" y="467375"/>
            <a:ext cx="12192000" cy="523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000">
                <a:solidFill>
                  <a:srgbClr val="D9D9D9"/>
                </a:solidFill>
                <a:latin typeface="Rubik"/>
                <a:ea typeface="Rubik"/>
                <a:cs typeface="Rubik"/>
                <a:sym typeface="Rubik"/>
              </a:rPr>
              <a:t>United Nations System</a:t>
            </a:r>
            <a:endParaRPr b="1" sz="3000">
              <a:solidFill>
                <a:srgbClr val="D9D9D9"/>
              </a:solidFill>
              <a:latin typeface="Rubik"/>
              <a:ea typeface="Rubik"/>
              <a:cs typeface="Rubik"/>
              <a:sym typeface="Rubik"/>
            </a:endParaRPr>
          </a:p>
        </p:txBody>
      </p:sp>
      <p:sp>
        <p:nvSpPr>
          <p:cNvPr id="393" name="Google Shape;393;p59"/>
          <p:cNvSpPr txBox="1"/>
          <p:nvPr/>
        </p:nvSpPr>
        <p:spPr>
          <a:xfrm>
            <a:off x="475350" y="1676400"/>
            <a:ext cx="10953900" cy="4524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100">
                <a:solidFill>
                  <a:srgbClr val="FFB81C"/>
                </a:solidFill>
                <a:latin typeface="Rubik SemiBold"/>
                <a:ea typeface="Rubik SemiBold"/>
                <a:cs typeface="Rubik SemiBold"/>
                <a:sym typeface="Rubik SemiBold"/>
              </a:rPr>
              <a:t>Six principal organs of the United Nations (in no particular order) </a:t>
            </a:r>
            <a:r>
              <a:rPr lang="en">
                <a:solidFill>
                  <a:srgbClr val="FFB81C"/>
                </a:solidFill>
                <a:latin typeface="Rubik SemiBold"/>
                <a:ea typeface="Rubik SemiBold"/>
                <a:cs typeface="Rubik SemiBold"/>
                <a:sym typeface="Rubik SemiBold"/>
              </a:rPr>
              <a:t>[UN Charter, Article 7.1]:</a:t>
            </a:r>
            <a:endParaRPr>
              <a:solidFill>
                <a:srgbClr val="FFB81C"/>
              </a:solidFill>
              <a:latin typeface="Rubik SemiBold"/>
              <a:ea typeface="Rubik SemiBold"/>
              <a:cs typeface="Rubik SemiBold"/>
              <a:sym typeface="Rubik SemiBold"/>
            </a:endParaRPr>
          </a:p>
          <a:p>
            <a:pPr indent="0" lvl="0" marL="0" marR="0" rtl="0" algn="l">
              <a:spcBef>
                <a:spcPts val="0"/>
              </a:spcBef>
              <a:spcAft>
                <a:spcPts val="0"/>
              </a:spcAft>
              <a:buNone/>
            </a:pPr>
            <a:r>
              <a:t/>
            </a:r>
            <a:endParaRPr sz="2100">
              <a:solidFill>
                <a:srgbClr val="FFB81C"/>
              </a:solidFill>
              <a:latin typeface="Rubik SemiBold"/>
              <a:ea typeface="Rubik SemiBold"/>
              <a:cs typeface="Rubik SemiBold"/>
              <a:sym typeface="Rubik SemiBold"/>
            </a:endParaRPr>
          </a:p>
          <a:p>
            <a:pPr indent="-304800" lvl="0" marL="285750" marR="0" rtl="0" algn="l">
              <a:spcBef>
                <a:spcPts val="0"/>
              </a:spcBef>
              <a:spcAft>
                <a:spcPts val="0"/>
              </a:spcAft>
              <a:buClr>
                <a:srgbClr val="FFB81C"/>
              </a:buClr>
              <a:buSzPts val="2100"/>
              <a:buFont typeface="Rubik SemiBold"/>
              <a:buChar char="•"/>
            </a:pPr>
            <a:r>
              <a:rPr lang="en" sz="2100">
                <a:solidFill>
                  <a:srgbClr val="FFB81C"/>
                </a:solidFill>
                <a:latin typeface="Rubik SemiBold"/>
                <a:ea typeface="Rubik SemiBold"/>
                <a:cs typeface="Rubik SemiBold"/>
                <a:sym typeface="Rubik SemiBold"/>
              </a:rPr>
              <a:t>The </a:t>
            </a:r>
            <a:r>
              <a:rPr lang="en" sz="2100">
                <a:solidFill>
                  <a:srgbClr val="D8D8D8"/>
                </a:solidFill>
                <a:uFill>
                  <a:noFill/>
                </a:uFill>
                <a:latin typeface="Rubik SemiBold"/>
                <a:ea typeface="Rubik SemiBold"/>
                <a:cs typeface="Rubik SemiBold"/>
                <a:sym typeface="Rubik SemiBold"/>
                <a:hlinkClick r:id="rId3">
                  <a:extLst>
                    <a:ext uri="{A12FA001-AC4F-418D-AE19-62706E023703}">
                      <ahyp:hlinkClr val="tx"/>
                    </a:ext>
                  </a:extLst>
                </a:hlinkClick>
              </a:rPr>
              <a:t>General Assembly </a:t>
            </a:r>
            <a:r>
              <a:rPr lang="en" sz="2100">
                <a:solidFill>
                  <a:srgbClr val="FFB81C"/>
                </a:solidFill>
                <a:latin typeface="Rubik SemiBold"/>
                <a:ea typeface="Rubik SemiBold"/>
                <a:cs typeface="Rubik SemiBold"/>
                <a:sym typeface="Rubik SemiBold"/>
              </a:rPr>
              <a:t>(UNGA)</a:t>
            </a:r>
            <a:endParaRPr sz="2100">
              <a:solidFill>
                <a:srgbClr val="FFB81C"/>
              </a:solidFill>
              <a:latin typeface="Rubik SemiBold"/>
              <a:ea typeface="Rubik SemiBold"/>
              <a:cs typeface="Rubik SemiBold"/>
              <a:sym typeface="Rubik SemiBold"/>
            </a:endParaRPr>
          </a:p>
          <a:p>
            <a:pPr indent="-304800" lvl="0" marL="285750" marR="0" rtl="0" algn="l">
              <a:spcBef>
                <a:spcPts val="0"/>
              </a:spcBef>
              <a:spcAft>
                <a:spcPts val="0"/>
              </a:spcAft>
              <a:buClr>
                <a:srgbClr val="FFB81C"/>
              </a:buClr>
              <a:buSzPts val="2100"/>
              <a:buFont typeface="Rubik SemiBold"/>
              <a:buChar char="•"/>
            </a:pPr>
            <a:r>
              <a:rPr lang="en" sz="2100">
                <a:solidFill>
                  <a:srgbClr val="FFB81C"/>
                </a:solidFill>
                <a:latin typeface="Rubik SemiBold"/>
                <a:ea typeface="Rubik SemiBold"/>
                <a:cs typeface="Rubik SemiBold"/>
                <a:sym typeface="Rubik SemiBold"/>
              </a:rPr>
              <a:t>The </a:t>
            </a:r>
            <a:r>
              <a:rPr lang="en" sz="2100">
                <a:solidFill>
                  <a:srgbClr val="D8D8D8"/>
                </a:solidFill>
                <a:uFill>
                  <a:noFill/>
                </a:uFill>
                <a:latin typeface="Rubik SemiBold"/>
                <a:ea typeface="Rubik SemiBold"/>
                <a:cs typeface="Rubik SemiBold"/>
                <a:sym typeface="Rubik SemiBold"/>
                <a:hlinkClick r:id="rId4">
                  <a:extLst>
                    <a:ext uri="{A12FA001-AC4F-418D-AE19-62706E023703}">
                      <ahyp:hlinkClr val="tx"/>
                    </a:ext>
                  </a:extLst>
                </a:hlinkClick>
              </a:rPr>
              <a:t>Security Council </a:t>
            </a:r>
            <a:r>
              <a:rPr lang="en" sz="1600">
                <a:solidFill>
                  <a:srgbClr val="FFB81C"/>
                </a:solidFill>
                <a:latin typeface="Rubik SemiBold"/>
                <a:ea typeface="Rubik SemiBold"/>
                <a:cs typeface="Rubik SemiBold"/>
                <a:sym typeface="Rubik SemiBold"/>
              </a:rPr>
              <a:t>(the Permanent 5 are China, France, Russia, UK &amp; USA)*</a:t>
            </a:r>
            <a:endParaRPr sz="1600">
              <a:solidFill>
                <a:srgbClr val="FFB81C"/>
              </a:solidFill>
              <a:latin typeface="Rubik SemiBold"/>
              <a:ea typeface="Rubik SemiBold"/>
              <a:cs typeface="Rubik SemiBold"/>
              <a:sym typeface="Rubik SemiBold"/>
            </a:endParaRPr>
          </a:p>
          <a:p>
            <a:pPr indent="-304800" lvl="0" marL="285750" marR="0" rtl="0" algn="l">
              <a:spcBef>
                <a:spcPts val="0"/>
              </a:spcBef>
              <a:spcAft>
                <a:spcPts val="0"/>
              </a:spcAft>
              <a:buClr>
                <a:srgbClr val="FFB81C"/>
              </a:buClr>
              <a:buSzPts val="2100"/>
              <a:buFont typeface="Rubik SemiBold"/>
              <a:buChar char="•"/>
            </a:pPr>
            <a:r>
              <a:rPr lang="en" sz="2100">
                <a:solidFill>
                  <a:srgbClr val="FFB81C"/>
                </a:solidFill>
                <a:latin typeface="Rubik SemiBold"/>
                <a:ea typeface="Rubik SemiBold"/>
                <a:cs typeface="Rubik SemiBold"/>
                <a:sym typeface="Rubik SemiBold"/>
              </a:rPr>
              <a:t>The </a:t>
            </a:r>
            <a:r>
              <a:rPr lang="en" sz="2100">
                <a:solidFill>
                  <a:srgbClr val="D8D8D8"/>
                </a:solidFill>
                <a:uFill>
                  <a:noFill/>
                </a:uFill>
                <a:latin typeface="Rubik SemiBold"/>
                <a:ea typeface="Rubik SemiBold"/>
                <a:cs typeface="Rubik SemiBold"/>
                <a:sym typeface="Rubik SemiBold"/>
                <a:hlinkClick r:id="rId5">
                  <a:extLst>
                    <a:ext uri="{A12FA001-AC4F-418D-AE19-62706E023703}">
                      <ahyp:hlinkClr val="tx"/>
                    </a:ext>
                  </a:extLst>
                </a:hlinkClick>
              </a:rPr>
              <a:t>Economic and Social Council</a:t>
            </a:r>
            <a:r>
              <a:rPr lang="en" sz="2100">
                <a:solidFill>
                  <a:srgbClr val="FFB81C"/>
                </a:solidFill>
                <a:uFill>
                  <a:noFill/>
                </a:uFill>
                <a:latin typeface="Rubik SemiBold"/>
                <a:ea typeface="Rubik SemiBold"/>
                <a:cs typeface="Rubik SemiBold"/>
                <a:sym typeface="Rubik SemiBold"/>
                <a:hlinkClick r:id="rId6">
                  <a:extLst>
                    <a:ext uri="{A12FA001-AC4F-418D-AE19-62706E023703}">
                      <ahyp:hlinkClr val="tx"/>
                    </a:ext>
                  </a:extLst>
                </a:hlinkClick>
              </a:rPr>
              <a:t> </a:t>
            </a:r>
            <a:r>
              <a:rPr lang="en" sz="2100">
                <a:solidFill>
                  <a:srgbClr val="FFB81C"/>
                </a:solidFill>
                <a:latin typeface="Rubik SemiBold"/>
                <a:ea typeface="Rubik SemiBold"/>
                <a:cs typeface="Rubik SemiBold"/>
                <a:sym typeface="Rubik SemiBold"/>
              </a:rPr>
              <a:t>(ECOSOC)</a:t>
            </a:r>
            <a:endParaRPr sz="2100">
              <a:solidFill>
                <a:srgbClr val="FFB81C"/>
              </a:solidFill>
              <a:latin typeface="Rubik SemiBold"/>
              <a:ea typeface="Rubik SemiBold"/>
              <a:cs typeface="Rubik SemiBold"/>
              <a:sym typeface="Rubik SemiBold"/>
            </a:endParaRPr>
          </a:p>
          <a:p>
            <a:pPr indent="-304800" lvl="0" marL="285750" marR="0" rtl="0" algn="l">
              <a:spcBef>
                <a:spcPts val="0"/>
              </a:spcBef>
              <a:spcAft>
                <a:spcPts val="0"/>
              </a:spcAft>
              <a:buClr>
                <a:srgbClr val="FFB81C"/>
              </a:buClr>
              <a:buSzPts val="2100"/>
              <a:buFont typeface="Rubik SemiBold"/>
              <a:buChar char="•"/>
            </a:pPr>
            <a:r>
              <a:rPr lang="en" sz="2100">
                <a:solidFill>
                  <a:srgbClr val="FFB81C"/>
                </a:solidFill>
                <a:latin typeface="Rubik SemiBold"/>
                <a:ea typeface="Rubik SemiBold"/>
                <a:cs typeface="Rubik SemiBold"/>
                <a:sym typeface="Rubik SemiBold"/>
              </a:rPr>
              <a:t>The </a:t>
            </a:r>
            <a:r>
              <a:rPr lang="en" sz="2100">
                <a:solidFill>
                  <a:srgbClr val="D8D8D8"/>
                </a:solidFill>
                <a:uFill>
                  <a:noFill/>
                </a:uFill>
                <a:latin typeface="Rubik SemiBold"/>
                <a:ea typeface="Rubik SemiBold"/>
                <a:cs typeface="Rubik SemiBold"/>
                <a:sym typeface="Rubik SemiBold"/>
                <a:hlinkClick r:id="rId7">
                  <a:extLst>
                    <a:ext uri="{A12FA001-AC4F-418D-AE19-62706E023703}">
                      <ahyp:hlinkClr val="tx"/>
                    </a:ext>
                  </a:extLst>
                </a:hlinkClick>
              </a:rPr>
              <a:t>Trusteeship Council </a:t>
            </a:r>
            <a:r>
              <a:rPr i="1" lang="en" sz="2100">
                <a:solidFill>
                  <a:srgbClr val="FFB81C"/>
                </a:solidFill>
                <a:latin typeface="Rubik SemiBold"/>
                <a:ea typeface="Rubik SemiBold"/>
                <a:cs typeface="Rubik SemiBold"/>
                <a:sym typeface="Rubik SemiBold"/>
              </a:rPr>
              <a:t>(suspended in 1994)</a:t>
            </a:r>
            <a:endParaRPr sz="2100">
              <a:solidFill>
                <a:srgbClr val="FFB81C"/>
              </a:solidFill>
              <a:latin typeface="Rubik SemiBold"/>
              <a:ea typeface="Rubik SemiBold"/>
              <a:cs typeface="Rubik SemiBold"/>
              <a:sym typeface="Rubik SemiBold"/>
            </a:endParaRPr>
          </a:p>
          <a:p>
            <a:pPr indent="-304800" lvl="0" marL="285750" marR="0" rtl="0" algn="l">
              <a:spcBef>
                <a:spcPts val="0"/>
              </a:spcBef>
              <a:spcAft>
                <a:spcPts val="0"/>
              </a:spcAft>
              <a:buClr>
                <a:srgbClr val="FFB81C"/>
              </a:buClr>
              <a:buSzPts val="2100"/>
              <a:buFont typeface="Rubik SemiBold"/>
              <a:buChar char="•"/>
            </a:pPr>
            <a:r>
              <a:rPr lang="en" sz="2100">
                <a:solidFill>
                  <a:srgbClr val="FFB81C"/>
                </a:solidFill>
                <a:latin typeface="Rubik SemiBold"/>
                <a:ea typeface="Rubik SemiBold"/>
                <a:cs typeface="Rubik SemiBold"/>
                <a:sym typeface="Rubik SemiBold"/>
              </a:rPr>
              <a:t>The </a:t>
            </a:r>
            <a:r>
              <a:rPr lang="en" sz="2100">
                <a:solidFill>
                  <a:srgbClr val="D8D8D8"/>
                </a:solidFill>
                <a:uFill>
                  <a:noFill/>
                </a:uFill>
                <a:latin typeface="Rubik SemiBold"/>
                <a:ea typeface="Rubik SemiBold"/>
                <a:cs typeface="Rubik SemiBold"/>
                <a:sym typeface="Rubik SemiBold"/>
                <a:hlinkClick r:id="rId8">
                  <a:extLst>
                    <a:ext uri="{A12FA001-AC4F-418D-AE19-62706E023703}">
                      <ahyp:hlinkClr val="tx"/>
                    </a:ext>
                  </a:extLst>
                </a:hlinkClick>
              </a:rPr>
              <a:t>International Court of Justice </a:t>
            </a:r>
            <a:r>
              <a:rPr lang="en" sz="2100">
                <a:solidFill>
                  <a:srgbClr val="FFB81C"/>
                </a:solidFill>
                <a:latin typeface="Rubik SemiBold"/>
                <a:ea typeface="Rubik SemiBold"/>
                <a:cs typeface="Rubik SemiBold"/>
                <a:sym typeface="Rubik SemiBold"/>
              </a:rPr>
              <a:t>(ICJ)</a:t>
            </a:r>
            <a:endParaRPr sz="2100">
              <a:solidFill>
                <a:srgbClr val="FFB81C"/>
              </a:solidFill>
              <a:latin typeface="Rubik SemiBold"/>
              <a:ea typeface="Rubik SemiBold"/>
              <a:cs typeface="Rubik SemiBold"/>
              <a:sym typeface="Rubik SemiBold"/>
            </a:endParaRPr>
          </a:p>
          <a:p>
            <a:pPr indent="-304800" lvl="0" marL="285750" marR="0" rtl="0" algn="l">
              <a:spcBef>
                <a:spcPts val="0"/>
              </a:spcBef>
              <a:spcAft>
                <a:spcPts val="0"/>
              </a:spcAft>
              <a:buClr>
                <a:srgbClr val="FFB81C"/>
              </a:buClr>
              <a:buSzPts val="2100"/>
              <a:buFont typeface="Rubik SemiBold"/>
              <a:buChar char="•"/>
            </a:pPr>
            <a:r>
              <a:rPr lang="en" sz="2100">
                <a:solidFill>
                  <a:srgbClr val="FFB81C"/>
                </a:solidFill>
                <a:latin typeface="Rubik SemiBold"/>
                <a:ea typeface="Rubik SemiBold"/>
                <a:cs typeface="Rubik SemiBold"/>
                <a:sym typeface="Rubik SemiBold"/>
              </a:rPr>
              <a:t>The </a:t>
            </a:r>
            <a:r>
              <a:rPr lang="en" sz="2100">
                <a:solidFill>
                  <a:srgbClr val="D8D8D8"/>
                </a:solidFill>
                <a:uFill>
                  <a:noFill/>
                </a:uFill>
                <a:latin typeface="Rubik SemiBold"/>
                <a:ea typeface="Rubik SemiBold"/>
                <a:cs typeface="Rubik SemiBold"/>
                <a:sym typeface="Rubik SemiBold"/>
                <a:hlinkClick r:id="rId9">
                  <a:extLst>
                    <a:ext uri="{A12FA001-AC4F-418D-AE19-62706E023703}">
                      <ahyp:hlinkClr val="tx"/>
                    </a:ext>
                  </a:extLst>
                </a:hlinkClick>
              </a:rPr>
              <a:t>Secretariat </a:t>
            </a:r>
            <a:endParaRPr sz="2100">
              <a:solidFill>
                <a:srgbClr val="D8D8D8"/>
              </a:solidFill>
              <a:latin typeface="Rubik SemiBold"/>
              <a:ea typeface="Rubik SemiBold"/>
              <a:cs typeface="Rubik SemiBold"/>
              <a:sym typeface="Rubik SemiBold"/>
            </a:endParaRPr>
          </a:p>
          <a:p>
            <a:pPr indent="0" lvl="0" marL="0" marR="0" rtl="0" algn="l">
              <a:spcBef>
                <a:spcPts val="0"/>
              </a:spcBef>
              <a:spcAft>
                <a:spcPts val="0"/>
              </a:spcAft>
              <a:buNone/>
            </a:pPr>
            <a:r>
              <a:t/>
            </a:r>
            <a:endParaRPr sz="1800">
              <a:solidFill>
                <a:srgbClr val="FFB81C"/>
              </a:solidFill>
              <a:latin typeface="Rubik SemiBold"/>
              <a:ea typeface="Rubik SemiBold"/>
              <a:cs typeface="Rubik SemiBold"/>
              <a:sym typeface="Rubik SemiBold"/>
            </a:endParaRPr>
          </a:p>
          <a:p>
            <a:pPr indent="0" lvl="0" marL="0" marR="0" rtl="0" algn="l">
              <a:spcBef>
                <a:spcPts val="0"/>
              </a:spcBef>
              <a:spcAft>
                <a:spcPts val="0"/>
              </a:spcAft>
              <a:buNone/>
            </a:pPr>
            <a:r>
              <a:t/>
            </a:r>
            <a:endParaRPr sz="1800">
              <a:solidFill>
                <a:srgbClr val="FFB81C"/>
              </a:solidFill>
              <a:latin typeface="Rubik SemiBold"/>
              <a:ea typeface="Rubik SemiBold"/>
              <a:cs typeface="Rubik SemiBold"/>
              <a:sym typeface="Rubik SemiBold"/>
            </a:endParaRPr>
          </a:p>
          <a:p>
            <a:pPr indent="0" lvl="0" marL="0" marR="0" rtl="0" algn="l">
              <a:spcBef>
                <a:spcPts val="0"/>
              </a:spcBef>
              <a:spcAft>
                <a:spcPts val="0"/>
              </a:spcAft>
              <a:buNone/>
            </a:pPr>
            <a:r>
              <a:t/>
            </a:r>
            <a:endParaRPr sz="1800">
              <a:solidFill>
                <a:srgbClr val="FFB81C"/>
              </a:solidFill>
              <a:latin typeface="Rubik SemiBold"/>
              <a:ea typeface="Rubik SemiBold"/>
              <a:cs typeface="Rubik SemiBold"/>
              <a:sym typeface="Rubik SemiBold"/>
            </a:endParaRPr>
          </a:p>
          <a:p>
            <a:pPr indent="0" lvl="0" marL="0" marR="0" rtl="0" algn="l">
              <a:spcBef>
                <a:spcPts val="0"/>
              </a:spcBef>
              <a:spcAft>
                <a:spcPts val="0"/>
              </a:spcAft>
              <a:buNone/>
            </a:pPr>
            <a:r>
              <a:rPr lang="en" sz="1800">
                <a:solidFill>
                  <a:srgbClr val="FFB81C"/>
                </a:solidFill>
                <a:latin typeface="Rubik SemiBold"/>
                <a:ea typeface="Rubik SemiBold"/>
                <a:cs typeface="Rubik SemiBold"/>
                <a:sym typeface="Rubik SemiBold"/>
              </a:rPr>
              <a:t>*There are 10 </a:t>
            </a:r>
            <a:r>
              <a:rPr lang="en" sz="1800">
                <a:solidFill>
                  <a:srgbClr val="D8D8D8"/>
                </a:solidFill>
                <a:latin typeface="Rubik SemiBold"/>
                <a:ea typeface="Rubik SemiBold"/>
                <a:cs typeface="Rubik SemiBold"/>
                <a:sym typeface="Rubik SemiBold"/>
              </a:rPr>
              <a:t>Non-permanent</a:t>
            </a:r>
            <a:r>
              <a:rPr lang="en" sz="1800">
                <a:solidFill>
                  <a:srgbClr val="FFB81C"/>
                </a:solidFill>
                <a:latin typeface="Rubik SemiBold"/>
                <a:ea typeface="Rubik SemiBold"/>
                <a:cs typeface="Rubik SemiBold"/>
                <a:sym typeface="Rubik SemiBold"/>
              </a:rPr>
              <a:t> Security Council members (&amp; year their term ends): </a:t>
            </a:r>
            <a:endParaRPr>
              <a:solidFill>
                <a:srgbClr val="FFB81C"/>
              </a:solidFill>
              <a:latin typeface="Rubik SemiBold"/>
              <a:ea typeface="Rubik SemiBold"/>
              <a:cs typeface="Rubik SemiBold"/>
              <a:sym typeface="Rubik SemiBold"/>
            </a:endParaRPr>
          </a:p>
          <a:p>
            <a:pPr indent="0" lvl="0" marL="0" marR="0" rtl="0" algn="l">
              <a:spcBef>
                <a:spcPts val="0"/>
              </a:spcBef>
              <a:spcAft>
                <a:spcPts val="0"/>
              </a:spcAft>
              <a:buNone/>
            </a:pPr>
            <a:r>
              <a:rPr lang="en" sz="1500">
                <a:solidFill>
                  <a:srgbClr val="FFB81C"/>
                </a:solidFill>
                <a:uFill>
                  <a:noFill/>
                </a:uFill>
                <a:latin typeface="Rubik Medium"/>
                <a:ea typeface="Rubik Medium"/>
                <a:cs typeface="Rubik Medium"/>
                <a:sym typeface="Rubik Medium"/>
                <a:hlinkClick r:id="rId10">
                  <a:extLst>
                    <a:ext uri="{A12FA001-AC4F-418D-AE19-62706E023703}">
                      <ahyp:hlinkClr val="tx"/>
                    </a:ext>
                  </a:extLst>
                </a:hlinkClick>
              </a:rPr>
              <a:t>Albania</a:t>
            </a:r>
            <a:r>
              <a:rPr lang="en" sz="1500">
                <a:solidFill>
                  <a:srgbClr val="FFB81C"/>
                </a:solidFill>
                <a:latin typeface="Rubik Medium"/>
                <a:ea typeface="Rubik Medium"/>
                <a:cs typeface="Rubik Medium"/>
                <a:sym typeface="Rubik Medium"/>
              </a:rPr>
              <a:t> (2023) </a:t>
            </a:r>
            <a:r>
              <a:rPr lang="en" sz="1500">
                <a:solidFill>
                  <a:srgbClr val="FFB81C"/>
                </a:solidFill>
                <a:uFill>
                  <a:noFill/>
                </a:uFill>
                <a:latin typeface="Rubik Medium"/>
                <a:ea typeface="Rubik Medium"/>
                <a:cs typeface="Rubik Medium"/>
                <a:sym typeface="Rubik Medium"/>
                <a:hlinkClick r:id="rId11">
                  <a:extLst>
                    <a:ext uri="{A12FA001-AC4F-418D-AE19-62706E023703}">
                      <ahyp:hlinkClr val="tx"/>
                    </a:ext>
                  </a:extLst>
                </a:hlinkClick>
              </a:rPr>
              <a:t>Brazil</a:t>
            </a:r>
            <a:r>
              <a:rPr lang="en" sz="1500">
                <a:solidFill>
                  <a:srgbClr val="FFB81C"/>
                </a:solidFill>
                <a:latin typeface="Rubik Medium"/>
                <a:ea typeface="Rubik Medium"/>
                <a:cs typeface="Rubik Medium"/>
                <a:sym typeface="Rubik Medium"/>
              </a:rPr>
              <a:t> (2023) Gabon (2023) </a:t>
            </a:r>
            <a:r>
              <a:rPr lang="en" sz="1500">
                <a:solidFill>
                  <a:srgbClr val="FFB81C"/>
                </a:solidFill>
                <a:uFill>
                  <a:noFill/>
                </a:uFill>
                <a:latin typeface="Rubik Medium"/>
                <a:ea typeface="Rubik Medium"/>
                <a:cs typeface="Rubik Medium"/>
                <a:sym typeface="Rubik Medium"/>
                <a:hlinkClick r:id="rId12">
                  <a:extLst>
                    <a:ext uri="{A12FA001-AC4F-418D-AE19-62706E023703}">
                      <ahyp:hlinkClr val="tx"/>
                    </a:ext>
                  </a:extLst>
                </a:hlinkClick>
              </a:rPr>
              <a:t>Ghana</a:t>
            </a:r>
            <a:r>
              <a:rPr lang="en" sz="1500">
                <a:solidFill>
                  <a:srgbClr val="FFB81C"/>
                </a:solidFill>
                <a:latin typeface="Rubik Medium"/>
                <a:ea typeface="Rubik Medium"/>
                <a:cs typeface="Rubik Medium"/>
                <a:sym typeface="Rubik Medium"/>
              </a:rPr>
              <a:t> (2023) </a:t>
            </a:r>
            <a:r>
              <a:rPr lang="en" sz="1500">
                <a:solidFill>
                  <a:srgbClr val="FFB81C"/>
                </a:solidFill>
                <a:uFill>
                  <a:noFill/>
                </a:uFill>
                <a:latin typeface="Rubik Medium"/>
                <a:ea typeface="Rubik Medium"/>
                <a:cs typeface="Rubik Medium"/>
                <a:sym typeface="Rubik Medium"/>
                <a:hlinkClick r:id="rId13">
                  <a:extLst>
                    <a:ext uri="{A12FA001-AC4F-418D-AE19-62706E023703}">
                      <ahyp:hlinkClr val="tx"/>
                    </a:ext>
                  </a:extLst>
                </a:hlinkClick>
              </a:rPr>
              <a:t>India</a:t>
            </a:r>
            <a:r>
              <a:rPr lang="en" sz="1500">
                <a:solidFill>
                  <a:srgbClr val="FFB81C"/>
                </a:solidFill>
                <a:latin typeface="Rubik Medium"/>
                <a:ea typeface="Rubik Medium"/>
                <a:cs typeface="Rubik Medium"/>
                <a:sym typeface="Rubik Medium"/>
              </a:rPr>
              <a:t> (2022) </a:t>
            </a:r>
            <a:r>
              <a:rPr lang="en" sz="1500">
                <a:solidFill>
                  <a:srgbClr val="FFB81C"/>
                </a:solidFill>
                <a:uFill>
                  <a:noFill/>
                </a:uFill>
                <a:latin typeface="Rubik Medium"/>
                <a:ea typeface="Rubik Medium"/>
                <a:cs typeface="Rubik Medium"/>
                <a:sym typeface="Rubik Medium"/>
                <a:hlinkClick r:id="rId14">
                  <a:extLst>
                    <a:ext uri="{A12FA001-AC4F-418D-AE19-62706E023703}">
                      <ahyp:hlinkClr val="tx"/>
                    </a:ext>
                  </a:extLst>
                </a:hlinkClick>
              </a:rPr>
              <a:t>Ireland</a:t>
            </a:r>
            <a:r>
              <a:rPr lang="en" sz="1500">
                <a:solidFill>
                  <a:srgbClr val="FFB81C"/>
                </a:solidFill>
                <a:latin typeface="Rubik Medium"/>
                <a:ea typeface="Rubik Medium"/>
                <a:cs typeface="Rubik Medium"/>
                <a:sym typeface="Rubik Medium"/>
              </a:rPr>
              <a:t> (2022) </a:t>
            </a:r>
            <a:endParaRPr sz="1500">
              <a:solidFill>
                <a:srgbClr val="FFB81C"/>
              </a:solidFill>
              <a:latin typeface="Rubik Medium"/>
              <a:ea typeface="Rubik Medium"/>
              <a:cs typeface="Rubik Medium"/>
              <a:sym typeface="Rubik Medium"/>
            </a:endParaRPr>
          </a:p>
          <a:p>
            <a:pPr indent="0" lvl="0" marL="0" marR="0" rtl="0" algn="l">
              <a:spcBef>
                <a:spcPts val="0"/>
              </a:spcBef>
              <a:spcAft>
                <a:spcPts val="0"/>
              </a:spcAft>
              <a:buNone/>
            </a:pPr>
            <a:r>
              <a:rPr lang="en" sz="1500">
                <a:solidFill>
                  <a:srgbClr val="FFB81C"/>
                </a:solidFill>
                <a:uFill>
                  <a:noFill/>
                </a:uFill>
                <a:latin typeface="Rubik Medium"/>
                <a:ea typeface="Rubik Medium"/>
                <a:cs typeface="Rubik Medium"/>
                <a:sym typeface="Rubik Medium"/>
                <a:hlinkClick r:id="rId15">
                  <a:extLst>
                    <a:ext uri="{A12FA001-AC4F-418D-AE19-62706E023703}">
                      <ahyp:hlinkClr val="tx"/>
                    </a:ext>
                  </a:extLst>
                </a:hlinkClick>
              </a:rPr>
              <a:t>Kenya</a:t>
            </a:r>
            <a:r>
              <a:rPr lang="en" sz="1500">
                <a:solidFill>
                  <a:srgbClr val="FFB81C"/>
                </a:solidFill>
                <a:latin typeface="Rubik Medium"/>
                <a:ea typeface="Rubik Medium"/>
                <a:cs typeface="Rubik Medium"/>
                <a:sym typeface="Rubik Medium"/>
              </a:rPr>
              <a:t> (2022) </a:t>
            </a:r>
            <a:r>
              <a:rPr lang="en" sz="1500">
                <a:solidFill>
                  <a:srgbClr val="FFB81C"/>
                </a:solidFill>
                <a:uFill>
                  <a:noFill/>
                </a:uFill>
                <a:latin typeface="Rubik Medium"/>
                <a:ea typeface="Rubik Medium"/>
                <a:cs typeface="Rubik Medium"/>
                <a:sym typeface="Rubik Medium"/>
                <a:hlinkClick r:id="rId16">
                  <a:extLst>
                    <a:ext uri="{A12FA001-AC4F-418D-AE19-62706E023703}">
                      <ahyp:hlinkClr val="tx"/>
                    </a:ext>
                  </a:extLst>
                </a:hlinkClick>
              </a:rPr>
              <a:t>Mexico</a:t>
            </a:r>
            <a:r>
              <a:rPr lang="en" sz="1500">
                <a:solidFill>
                  <a:srgbClr val="FFB81C"/>
                </a:solidFill>
                <a:latin typeface="Rubik Medium"/>
                <a:ea typeface="Rubik Medium"/>
                <a:cs typeface="Rubik Medium"/>
                <a:sym typeface="Rubik Medium"/>
              </a:rPr>
              <a:t> (2022) </a:t>
            </a:r>
            <a:r>
              <a:rPr lang="en" sz="1500">
                <a:solidFill>
                  <a:srgbClr val="FFB81C"/>
                </a:solidFill>
                <a:uFill>
                  <a:noFill/>
                </a:uFill>
                <a:latin typeface="Rubik Medium"/>
                <a:ea typeface="Rubik Medium"/>
                <a:cs typeface="Rubik Medium"/>
                <a:sym typeface="Rubik Medium"/>
                <a:hlinkClick r:id="rId17">
                  <a:extLst>
                    <a:ext uri="{A12FA001-AC4F-418D-AE19-62706E023703}">
                      <ahyp:hlinkClr val="tx"/>
                    </a:ext>
                  </a:extLst>
                </a:hlinkClick>
              </a:rPr>
              <a:t>Norway</a:t>
            </a:r>
            <a:r>
              <a:rPr lang="en" sz="1500">
                <a:solidFill>
                  <a:srgbClr val="FFB81C"/>
                </a:solidFill>
                <a:latin typeface="Rubik Medium"/>
                <a:ea typeface="Rubik Medium"/>
                <a:cs typeface="Rubik Medium"/>
                <a:sym typeface="Rubik Medium"/>
              </a:rPr>
              <a:t> (2022) </a:t>
            </a:r>
            <a:r>
              <a:rPr lang="en" sz="1500">
                <a:solidFill>
                  <a:srgbClr val="FFB81C"/>
                </a:solidFill>
                <a:uFill>
                  <a:noFill/>
                </a:uFill>
                <a:latin typeface="Rubik Medium"/>
                <a:ea typeface="Rubik Medium"/>
                <a:cs typeface="Rubik Medium"/>
                <a:sym typeface="Rubik Medium"/>
                <a:hlinkClick r:id="rId18">
                  <a:extLst>
                    <a:ext uri="{A12FA001-AC4F-418D-AE19-62706E023703}">
                      <ahyp:hlinkClr val="tx"/>
                    </a:ext>
                  </a:extLst>
                </a:hlinkClick>
              </a:rPr>
              <a:t>United Arab Emirates</a:t>
            </a:r>
            <a:r>
              <a:rPr lang="en" sz="1500">
                <a:solidFill>
                  <a:srgbClr val="FFB81C"/>
                </a:solidFill>
                <a:latin typeface="Rubik Medium"/>
                <a:ea typeface="Rubik Medium"/>
                <a:cs typeface="Rubik Medium"/>
                <a:sym typeface="Rubik Medium"/>
              </a:rPr>
              <a:t> (2023)</a:t>
            </a:r>
            <a:endParaRPr sz="1200">
              <a:solidFill>
                <a:srgbClr val="FFB81C"/>
              </a:solidFill>
              <a:latin typeface="Rubik Light"/>
              <a:ea typeface="Rubik Light"/>
              <a:cs typeface="Rubik Light"/>
              <a:sym typeface="Rubik Light"/>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97" name="Shape 397"/>
        <p:cNvGrpSpPr/>
        <p:nvPr/>
      </p:nvGrpSpPr>
      <p:grpSpPr>
        <a:xfrm>
          <a:off x="0" y="0"/>
          <a:ext cx="0" cy="0"/>
          <a:chOff x="0" y="0"/>
          <a:chExt cx="0" cy="0"/>
        </a:xfrm>
      </p:grpSpPr>
      <p:sp>
        <p:nvSpPr>
          <p:cNvPr id="398" name="Google Shape;398;p60"/>
          <p:cNvSpPr txBox="1"/>
          <p:nvPr>
            <p:ph idx="12" type="sldNum"/>
          </p:nvPr>
        </p:nvSpPr>
        <p:spPr>
          <a:xfrm>
            <a:off x="11480800" y="6356350"/>
            <a:ext cx="3657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399" name="Google Shape;399;p60"/>
          <p:cNvPicPr preferRelativeResize="0"/>
          <p:nvPr/>
        </p:nvPicPr>
        <p:blipFill rotWithShape="1">
          <a:blip r:embed="rId3">
            <a:alphaModFix/>
          </a:blip>
          <a:srcRect b="0" l="0" r="0" t="0"/>
          <a:stretch/>
        </p:blipFill>
        <p:spPr>
          <a:xfrm>
            <a:off x="863338" y="0"/>
            <a:ext cx="10465325" cy="7848976"/>
          </a:xfrm>
          <a:prstGeom prst="rect">
            <a:avLst/>
          </a:prstGeom>
          <a:noFill/>
          <a:ln>
            <a:noFill/>
          </a:ln>
        </p:spPr>
      </p:pic>
      <p:sp>
        <p:nvSpPr>
          <p:cNvPr id="400" name="Google Shape;400;p60"/>
          <p:cNvSpPr/>
          <p:nvPr/>
        </p:nvSpPr>
        <p:spPr>
          <a:xfrm>
            <a:off x="1490925" y="6564875"/>
            <a:ext cx="44490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300">
                <a:solidFill>
                  <a:srgbClr val="D8D8D8"/>
                </a:solidFill>
                <a:latin typeface="Rubik SemiBold"/>
                <a:ea typeface="Rubik SemiBold"/>
                <a:cs typeface="Rubik SemiBold"/>
                <a:sym typeface="Rubik SemiBold"/>
              </a:rPr>
              <a:t>United Nations General Assembly</a:t>
            </a:r>
            <a:endParaRPr sz="900">
              <a:solidFill>
                <a:srgbClr val="D8D8D8"/>
              </a:solidFill>
              <a:latin typeface="Rubik SemiBold"/>
              <a:ea typeface="Rubik SemiBold"/>
              <a:cs typeface="Rubik SemiBold"/>
              <a:sym typeface="Rubik SemiBo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cxnSp>
        <p:nvCxnSpPr>
          <p:cNvPr id="406" name="Google Shape;406;p61"/>
          <p:cNvCxnSpPr/>
          <p:nvPr/>
        </p:nvCxnSpPr>
        <p:spPr>
          <a:xfrm>
            <a:off x="4267200" y="533400"/>
            <a:ext cx="3657600" cy="0"/>
          </a:xfrm>
          <a:prstGeom prst="straightConnector1">
            <a:avLst/>
          </a:prstGeom>
          <a:noFill/>
          <a:ln>
            <a:noFill/>
          </a:ln>
        </p:spPr>
      </p:cxnSp>
      <p:sp>
        <p:nvSpPr>
          <p:cNvPr id="407" name="Google Shape;407;p61"/>
          <p:cNvSpPr txBox="1"/>
          <p:nvPr>
            <p:ph idx="12" type="sldNum"/>
          </p:nvPr>
        </p:nvSpPr>
        <p:spPr>
          <a:xfrm>
            <a:off x="11480800" y="6356350"/>
            <a:ext cx="3657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descr="un logo 800" id="408" name="Google Shape;408;p61"/>
          <p:cNvPicPr preferRelativeResize="0"/>
          <p:nvPr/>
        </p:nvPicPr>
        <p:blipFill rotWithShape="1">
          <a:blip r:embed="rId3">
            <a:alphaModFix/>
          </a:blip>
          <a:srcRect b="0" l="0" r="0" t="0"/>
          <a:stretch/>
        </p:blipFill>
        <p:spPr>
          <a:xfrm>
            <a:off x="473049" y="429920"/>
            <a:ext cx="762610" cy="649110"/>
          </a:xfrm>
          <a:prstGeom prst="rect">
            <a:avLst/>
          </a:prstGeom>
          <a:noFill/>
          <a:ln>
            <a:noFill/>
          </a:ln>
        </p:spPr>
      </p:pic>
      <p:sp>
        <p:nvSpPr>
          <p:cNvPr id="409" name="Google Shape;409;p61"/>
          <p:cNvSpPr txBox="1"/>
          <p:nvPr/>
        </p:nvSpPr>
        <p:spPr>
          <a:xfrm>
            <a:off x="1117600" y="467380"/>
            <a:ext cx="11074500" cy="523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2800">
                <a:solidFill>
                  <a:schemeClr val="dk1"/>
                </a:solidFill>
                <a:latin typeface="Rubik SemiBold"/>
                <a:ea typeface="Rubik SemiBold"/>
                <a:cs typeface="Rubik SemiBold"/>
                <a:sym typeface="Rubik SemiBold"/>
              </a:rPr>
              <a:t>COPUOS in the United Nations System</a:t>
            </a:r>
            <a:endParaRPr>
              <a:latin typeface="Rubik SemiBold"/>
              <a:ea typeface="Rubik SemiBold"/>
              <a:cs typeface="Rubik SemiBold"/>
              <a:sym typeface="Rubik SemiBold"/>
            </a:endParaRPr>
          </a:p>
        </p:txBody>
      </p:sp>
      <p:sp>
        <p:nvSpPr>
          <p:cNvPr id="410" name="Google Shape;410;p61"/>
          <p:cNvSpPr txBox="1"/>
          <p:nvPr/>
        </p:nvSpPr>
        <p:spPr>
          <a:xfrm>
            <a:off x="1580125" y="914400"/>
            <a:ext cx="9842100" cy="5909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 sz="1800">
                <a:solidFill>
                  <a:schemeClr val="dk1"/>
                </a:solidFill>
                <a:latin typeface="Times New Roman"/>
                <a:ea typeface="Times New Roman"/>
                <a:cs typeface="Times New Roman"/>
                <a:sym typeface="Times New Roman"/>
              </a:rPr>
              <a:t>Main Committees to the United Nations General Assembly (UNGA)</a:t>
            </a:r>
            <a:endParaRPr/>
          </a:p>
          <a:p>
            <a:pPr indent="0" lvl="0" marL="0" marR="0" rtl="0" algn="l">
              <a:spcBef>
                <a:spcPts val="0"/>
              </a:spcBef>
              <a:spcAft>
                <a:spcPts val="0"/>
              </a:spcAft>
              <a:buNone/>
            </a:pPr>
            <a:r>
              <a:t/>
            </a:r>
            <a:endParaRPr b="1"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i="1" lang="en" sz="1800">
                <a:solidFill>
                  <a:schemeClr val="dk1"/>
                </a:solidFill>
                <a:latin typeface="Times New Roman"/>
                <a:ea typeface="Times New Roman"/>
                <a:cs typeface="Times New Roman"/>
                <a:sym typeface="Times New Roman"/>
              </a:rPr>
              <a:t>The First Committee</a:t>
            </a:r>
            <a:r>
              <a:rPr lang="en" sz="1800">
                <a:solidFill>
                  <a:schemeClr val="dk1"/>
                </a:solidFill>
                <a:latin typeface="Times New Roman"/>
                <a:ea typeface="Times New Roman"/>
                <a:cs typeface="Times New Roman"/>
                <a:sym typeface="Times New Roman"/>
              </a:rPr>
              <a:t>	</a:t>
            </a:r>
            <a:r>
              <a:rPr b="1" lang="en" sz="1800">
                <a:solidFill>
                  <a:schemeClr val="dk1"/>
                </a:solidFill>
                <a:latin typeface="Times New Roman"/>
                <a:ea typeface="Times New Roman"/>
                <a:cs typeface="Times New Roman"/>
                <a:sym typeface="Times New Roman"/>
              </a:rPr>
              <a:t>Disarmament and International Security </a:t>
            </a:r>
            <a:endParaRPr/>
          </a:p>
          <a:p>
            <a:pPr indent="0" lvl="0" marL="0" marR="0" rtl="0" algn="l">
              <a:spcBef>
                <a:spcPts val="0"/>
              </a:spcBef>
              <a:spcAft>
                <a:spcPts val="0"/>
              </a:spcAft>
              <a:buNone/>
            </a:pPr>
            <a:r>
              <a:rPr i="1" lang="en" sz="1800">
                <a:solidFill>
                  <a:schemeClr val="dk1"/>
                </a:solidFill>
                <a:latin typeface="Times New Roman"/>
                <a:ea typeface="Times New Roman"/>
                <a:cs typeface="Times New Roman"/>
                <a:sym typeface="Times New Roman"/>
              </a:rPr>
              <a:t>The Second Committee </a:t>
            </a:r>
            <a:r>
              <a:rPr lang="en" sz="1800">
                <a:solidFill>
                  <a:schemeClr val="dk1"/>
                </a:solidFill>
                <a:latin typeface="Times New Roman"/>
                <a:ea typeface="Times New Roman"/>
                <a:cs typeface="Times New Roman"/>
                <a:sym typeface="Times New Roman"/>
              </a:rPr>
              <a:t>	Economic and Financial</a:t>
            </a:r>
            <a:endParaRPr/>
          </a:p>
          <a:p>
            <a:pPr indent="0" lvl="0" marL="0" marR="0" rtl="0" algn="l">
              <a:spcBef>
                <a:spcPts val="0"/>
              </a:spcBef>
              <a:spcAft>
                <a:spcPts val="0"/>
              </a:spcAft>
              <a:buNone/>
            </a:pPr>
            <a:r>
              <a:rPr i="1" lang="en" sz="1800">
                <a:solidFill>
                  <a:schemeClr val="dk1"/>
                </a:solidFill>
                <a:latin typeface="Times New Roman"/>
                <a:ea typeface="Times New Roman"/>
                <a:cs typeface="Times New Roman"/>
                <a:sym typeface="Times New Roman"/>
              </a:rPr>
              <a:t>The Third Committee </a:t>
            </a:r>
            <a:r>
              <a:rPr lang="en" sz="1800">
                <a:solidFill>
                  <a:schemeClr val="dk1"/>
                </a:solidFill>
                <a:latin typeface="Times New Roman"/>
                <a:ea typeface="Times New Roman"/>
                <a:cs typeface="Times New Roman"/>
                <a:sym typeface="Times New Roman"/>
              </a:rPr>
              <a:t>	Social, Cultural, and Humanitarian</a:t>
            </a:r>
            <a:endParaRPr/>
          </a:p>
          <a:p>
            <a:pPr indent="0" lvl="0" marL="0" marR="0" rtl="0" algn="l">
              <a:spcBef>
                <a:spcPts val="0"/>
              </a:spcBef>
              <a:spcAft>
                <a:spcPts val="0"/>
              </a:spcAft>
              <a:buNone/>
            </a:pPr>
            <a:r>
              <a:rPr i="1" lang="en" sz="1800">
                <a:solidFill>
                  <a:schemeClr val="dk1"/>
                </a:solidFill>
                <a:latin typeface="Times New Roman"/>
                <a:ea typeface="Times New Roman"/>
                <a:cs typeface="Times New Roman"/>
                <a:sym typeface="Times New Roman"/>
              </a:rPr>
              <a:t>The Fourth Committee</a:t>
            </a:r>
            <a:r>
              <a:rPr lang="en" sz="1800">
                <a:solidFill>
                  <a:schemeClr val="dk1"/>
                </a:solidFill>
                <a:latin typeface="Times New Roman"/>
                <a:ea typeface="Times New Roman"/>
                <a:cs typeface="Times New Roman"/>
                <a:sym typeface="Times New Roman"/>
              </a:rPr>
              <a:t>	</a:t>
            </a:r>
            <a:r>
              <a:rPr b="1" lang="en" sz="1800">
                <a:solidFill>
                  <a:schemeClr val="dk1"/>
                </a:solidFill>
                <a:latin typeface="Times New Roman"/>
                <a:ea typeface="Times New Roman"/>
                <a:cs typeface="Times New Roman"/>
                <a:sym typeface="Times New Roman"/>
              </a:rPr>
              <a:t>Special Political and Decolonization</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i="1" lang="en" sz="1800">
                <a:solidFill>
                  <a:schemeClr val="dk1"/>
                </a:solidFill>
                <a:latin typeface="Times New Roman"/>
                <a:ea typeface="Times New Roman"/>
                <a:cs typeface="Times New Roman"/>
                <a:sym typeface="Times New Roman"/>
              </a:rPr>
              <a:t>The Fifth Committee</a:t>
            </a:r>
            <a:r>
              <a:rPr lang="en" sz="1800">
                <a:solidFill>
                  <a:schemeClr val="dk1"/>
                </a:solidFill>
                <a:latin typeface="Times New Roman"/>
                <a:ea typeface="Times New Roman"/>
                <a:cs typeface="Times New Roman"/>
                <a:sym typeface="Times New Roman"/>
              </a:rPr>
              <a:t>	Administrative and Budgetary</a:t>
            </a:r>
            <a:endParaRPr/>
          </a:p>
          <a:p>
            <a:pPr indent="0" lvl="0" marL="0" marR="0" rtl="0" algn="l">
              <a:spcBef>
                <a:spcPts val="0"/>
              </a:spcBef>
              <a:spcAft>
                <a:spcPts val="0"/>
              </a:spcAft>
              <a:buNone/>
            </a:pPr>
            <a:r>
              <a:rPr i="1" lang="en" sz="1800">
                <a:solidFill>
                  <a:schemeClr val="dk1"/>
                </a:solidFill>
                <a:latin typeface="Times New Roman"/>
                <a:ea typeface="Times New Roman"/>
                <a:cs typeface="Times New Roman"/>
                <a:sym typeface="Times New Roman"/>
              </a:rPr>
              <a:t>The Sixth Committee</a:t>
            </a:r>
            <a:r>
              <a:rPr lang="en" sz="1800">
                <a:solidFill>
                  <a:schemeClr val="dk1"/>
                </a:solidFill>
                <a:latin typeface="Times New Roman"/>
                <a:ea typeface="Times New Roman"/>
                <a:cs typeface="Times New Roman"/>
                <a:sym typeface="Times New Roman"/>
              </a:rPr>
              <a:t>	Legal</a:t>
            </a:r>
            <a:endParaRPr/>
          </a:p>
          <a:p>
            <a:pPr indent="0" lvl="0" marL="0" marR="0" rtl="0" algn="l">
              <a:spcBef>
                <a:spcPts val="0"/>
              </a:spcBef>
              <a:spcAft>
                <a:spcPts val="0"/>
              </a:spcAft>
              <a:buNone/>
            </a:pPr>
            <a:r>
              <a:t/>
            </a:r>
            <a:endParaRPr b="1"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 sz="1400">
                <a:solidFill>
                  <a:schemeClr val="dk1"/>
                </a:solidFill>
                <a:latin typeface="Times New Roman"/>
                <a:ea typeface="Times New Roman"/>
                <a:cs typeface="Times New Roman"/>
                <a:sym typeface="Times New Roman"/>
              </a:rPr>
              <a:t>		+  Procedural Committees, and Standing Committees </a:t>
            </a:r>
            <a:endParaRPr/>
          </a:p>
          <a:p>
            <a:pPr indent="0" lvl="0" marL="0" marR="0" rtl="0" algn="l">
              <a:spcBef>
                <a:spcPts val="0"/>
              </a:spcBef>
              <a:spcAft>
                <a:spcPts val="0"/>
              </a:spcAft>
              <a:buNone/>
            </a:pPr>
            <a:r>
              <a:t/>
            </a:r>
            <a:endParaRPr b="1"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 sz="1800">
                <a:solidFill>
                  <a:schemeClr val="dk1"/>
                </a:solidFill>
                <a:latin typeface="Times New Roman"/>
                <a:ea typeface="Times New Roman"/>
                <a:cs typeface="Times New Roman"/>
                <a:sym typeface="Times New Roman"/>
              </a:rPr>
              <a:t>The </a:t>
            </a:r>
            <a:r>
              <a:rPr b="1" lang="en" sz="1800">
                <a:solidFill>
                  <a:schemeClr val="dk1"/>
                </a:solidFill>
                <a:latin typeface="Times New Roman"/>
                <a:ea typeface="Times New Roman"/>
                <a:cs typeface="Times New Roman"/>
                <a:sym typeface="Times New Roman"/>
              </a:rPr>
              <a:t>Special Political and Decolonization</a:t>
            </a:r>
            <a:r>
              <a:rPr lang="en" sz="1800">
                <a:solidFill>
                  <a:schemeClr val="dk1"/>
                </a:solidFill>
                <a:latin typeface="Times New Roman"/>
                <a:ea typeface="Times New Roman"/>
                <a:cs typeface="Times New Roman"/>
                <a:sym typeface="Times New Roman"/>
              </a:rPr>
              <a:t> Committee deals with a variety of subjects which include those related to decolonization, Palestinian refugees and human rights, peacekeeping, mine action, outer space, public information, atomic radiation and University for Peace.</a:t>
            </a:r>
            <a:r>
              <a:rPr lang="en" sz="1050">
                <a:solidFill>
                  <a:schemeClr val="dk1"/>
                </a:solidFill>
                <a:latin typeface="Times New Roman"/>
                <a:ea typeface="Times New Roman"/>
                <a:cs typeface="Times New Roman"/>
                <a:sym typeface="Times New Roman"/>
              </a:rPr>
              <a:t> </a:t>
            </a:r>
            <a:endParaRPr sz="105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 sz="1800">
                <a:solidFill>
                  <a:schemeClr val="dk1"/>
                </a:solidFill>
                <a:latin typeface="Times New Roman"/>
                <a:ea typeface="Times New Roman"/>
                <a:cs typeface="Times New Roman"/>
                <a:sym typeface="Times New Roman"/>
              </a:rPr>
              <a:t>COPUOS reports to the Special Political and Decolonization Committee (4</a:t>
            </a:r>
            <a:r>
              <a:rPr b="1" baseline="30000" lang="en" sz="1800">
                <a:solidFill>
                  <a:schemeClr val="dk1"/>
                </a:solidFill>
                <a:latin typeface="Times New Roman"/>
                <a:ea typeface="Times New Roman"/>
                <a:cs typeface="Times New Roman"/>
                <a:sym typeface="Times New Roman"/>
              </a:rPr>
              <a:t>th</a:t>
            </a:r>
            <a:r>
              <a:rPr b="1" lang="en" sz="1800">
                <a:solidFill>
                  <a:schemeClr val="dk1"/>
                </a:solidFill>
                <a:latin typeface="Times New Roman"/>
                <a:ea typeface="Times New Roman"/>
                <a:cs typeface="Times New Roman"/>
                <a:sym typeface="Times New Roman"/>
              </a:rPr>
              <a:t> Committee).</a:t>
            </a:r>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 sz="1800">
                <a:solidFill>
                  <a:schemeClr val="dk1"/>
                </a:solidFill>
                <a:latin typeface="Times New Roman"/>
                <a:ea typeface="Times New Roman"/>
                <a:cs typeface="Times New Roman"/>
                <a:sym typeface="Times New Roman"/>
              </a:rPr>
              <a:t>Meanwhile, the UN Conference on Disarmament (CD) reports to the </a:t>
            </a:r>
            <a:r>
              <a:rPr b="1" lang="en" sz="1800">
                <a:solidFill>
                  <a:schemeClr val="dk1"/>
                </a:solidFill>
                <a:latin typeface="Times New Roman"/>
                <a:ea typeface="Times New Roman"/>
                <a:cs typeface="Times New Roman"/>
                <a:sym typeface="Times New Roman"/>
              </a:rPr>
              <a:t>Disarmament and International Security Committee (1</a:t>
            </a:r>
            <a:r>
              <a:rPr b="1" baseline="30000" lang="en" sz="1800">
                <a:solidFill>
                  <a:schemeClr val="dk1"/>
                </a:solidFill>
                <a:latin typeface="Times New Roman"/>
                <a:ea typeface="Times New Roman"/>
                <a:cs typeface="Times New Roman"/>
                <a:sym typeface="Times New Roman"/>
              </a:rPr>
              <a:t>st</a:t>
            </a:r>
            <a:r>
              <a:rPr b="1" lang="en" sz="1800">
                <a:solidFill>
                  <a:schemeClr val="dk1"/>
                </a:solidFill>
                <a:latin typeface="Times New Roman"/>
                <a:ea typeface="Times New Roman"/>
                <a:cs typeface="Times New Roman"/>
                <a:sym typeface="Times New Roman"/>
              </a:rPr>
              <a:t> Committee</a:t>
            </a:r>
            <a:r>
              <a:rPr lang="en" sz="1800">
                <a:solidFill>
                  <a:schemeClr val="dk1"/>
                </a:solidFill>
                <a:latin typeface="Times New Roman"/>
                <a:ea typeface="Times New Roman"/>
                <a:cs typeface="Times New Roman"/>
                <a:sym typeface="Times New Roman"/>
              </a:rPr>
              <a:t>). However, the CD has been deadlocked for almost 20 years.</a:t>
            </a:r>
            <a:endParaRPr b="1" sz="1800">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111" name="Shape 111"/>
        <p:cNvGrpSpPr/>
        <p:nvPr/>
      </p:nvGrpSpPr>
      <p:grpSpPr>
        <a:xfrm>
          <a:off x="0" y="0"/>
          <a:ext cx="0" cy="0"/>
          <a:chOff x="0" y="0"/>
          <a:chExt cx="0" cy="0"/>
        </a:xfrm>
      </p:grpSpPr>
      <p:sp>
        <p:nvSpPr>
          <p:cNvPr id="112" name="Google Shape;112;p17"/>
          <p:cNvSpPr txBox="1"/>
          <p:nvPr>
            <p:ph idx="4294967295" type="subTitle"/>
          </p:nvPr>
        </p:nvSpPr>
        <p:spPr>
          <a:xfrm>
            <a:off x="436250" y="786350"/>
            <a:ext cx="10996200" cy="44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9600"/>
              <a:buNone/>
            </a:pPr>
            <a:r>
              <a:rPr b="1" lang="en" sz="5000">
                <a:solidFill>
                  <a:srgbClr val="FFB81C"/>
                </a:solidFill>
                <a:latin typeface="Rubik"/>
                <a:ea typeface="Rubik"/>
                <a:cs typeface="Rubik"/>
                <a:sym typeface="Rubik"/>
              </a:rPr>
              <a:t>1967 Outer Space Treaty</a:t>
            </a:r>
            <a:r>
              <a:rPr b="1" lang="en" sz="5000">
                <a:solidFill>
                  <a:srgbClr val="FFB81C"/>
                </a:solidFill>
                <a:latin typeface="Rubik"/>
                <a:ea typeface="Rubik"/>
                <a:cs typeface="Rubik"/>
                <a:sym typeface="Rubik"/>
              </a:rPr>
              <a:t> </a:t>
            </a:r>
            <a:endParaRPr b="1" sz="5000">
              <a:solidFill>
                <a:srgbClr val="FFB81C"/>
              </a:solidFill>
              <a:latin typeface="Rubik"/>
              <a:ea typeface="Rubik"/>
              <a:cs typeface="Rubik"/>
              <a:sym typeface="Rubik"/>
            </a:endParaRPr>
          </a:p>
          <a:p>
            <a:pPr indent="0" lvl="0" marL="0" rtl="0" algn="l">
              <a:spcBef>
                <a:spcPts val="0"/>
              </a:spcBef>
              <a:spcAft>
                <a:spcPts val="0"/>
              </a:spcAft>
              <a:buClr>
                <a:schemeClr val="lt1"/>
              </a:buClr>
              <a:buSzPts val="9600"/>
              <a:buNone/>
            </a:pPr>
            <a:r>
              <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The most important source of international space law.</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As of 2023, </a:t>
            </a:r>
            <a:r>
              <a:rPr lang="en">
                <a:solidFill>
                  <a:srgbClr val="D8D8D8"/>
                </a:solidFill>
                <a:latin typeface="Rubik Medium"/>
                <a:ea typeface="Rubik Medium"/>
                <a:cs typeface="Rubik Medium"/>
                <a:sym typeface="Rubik Medium"/>
              </a:rPr>
              <a:t>112 States</a:t>
            </a:r>
            <a:r>
              <a:rPr lang="en">
                <a:solidFill>
                  <a:srgbClr val="FFB81C"/>
                </a:solidFill>
                <a:latin typeface="Rubik Medium"/>
                <a:ea typeface="Rubik Medium"/>
                <a:cs typeface="Rubik Medium"/>
                <a:sym typeface="Rubik Medium"/>
              </a:rPr>
              <a:t> are party to the Outer Space Treaty.</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D8D8D8"/>
                </a:solidFill>
                <a:latin typeface="Rubik Medium"/>
                <a:ea typeface="Rubik Medium"/>
                <a:cs typeface="Rubik Medium"/>
                <a:sym typeface="Rubik Medium"/>
              </a:rPr>
              <a:t>23 States</a:t>
            </a:r>
            <a:r>
              <a:rPr lang="en">
                <a:solidFill>
                  <a:srgbClr val="FFB81C"/>
                </a:solidFill>
                <a:latin typeface="Rubik Medium"/>
                <a:ea typeface="Rubik Medium"/>
                <a:cs typeface="Rubik Medium"/>
                <a:sym typeface="Rubik Medium"/>
              </a:rPr>
              <a:t> have signed (but not yet ratified) the Outer Space Treaty.</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All of the major, historical space powers, middle space powers, and emerging space powers are party to the Outer Space Treaty.</a:t>
            </a:r>
            <a:endParaRPr>
              <a:solidFill>
                <a:srgbClr val="FFB81C"/>
              </a:solidFill>
              <a:latin typeface="Rubik Medium"/>
              <a:ea typeface="Rubik Medium"/>
              <a:cs typeface="Rubik Medium"/>
              <a:sym typeface="Rubik Medium"/>
            </a:endParaRPr>
          </a:p>
        </p:txBody>
      </p:sp>
      <p:sp>
        <p:nvSpPr>
          <p:cNvPr id="113" name="Google Shape;113;p17"/>
          <p:cNvSpPr txBox="1"/>
          <p:nvPr/>
        </p:nvSpPr>
        <p:spPr>
          <a:xfrm>
            <a:off x="0" y="6248400"/>
            <a:ext cx="12192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lt2"/>
                </a:solidFill>
                <a:latin typeface="Rubik"/>
                <a:ea typeface="Rubik"/>
                <a:cs typeface="Rubik"/>
                <a:sym typeface="Rubik"/>
              </a:rPr>
              <a:t>Treaty booklets available in all UN languages at</a:t>
            </a:r>
            <a:endParaRPr sz="1000">
              <a:solidFill>
                <a:schemeClr val="lt2"/>
              </a:solidFill>
              <a:latin typeface="Rubik"/>
              <a:ea typeface="Rubik"/>
              <a:cs typeface="Rubik"/>
              <a:sym typeface="Rubik"/>
            </a:endParaRPr>
          </a:p>
          <a:p>
            <a:pPr indent="0" lvl="0" marL="0" rtl="0" algn="ctr">
              <a:spcBef>
                <a:spcPts val="0"/>
              </a:spcBef>
              <a:spcAft>
                <a:spcPts val="0"/>
              </a:spcAft>
              <a:buNone/>
            </a:pPr>
            <a:r>
              <a:rPr b="1" lang="en" sz="1000">
                <a:solidFill>
                  <a:schemeClr val="lt2"/>
                </a:solidFill>
                <a:latin typeface="Rubik"/>
                <a:ea typeface="Rubik"/>
                <a:cs typeface="Rubik"/>
                <a:sym typeface="Rubik"/>
              </a:rPr>
              <a:t> </a:t>
            </a:r>
            <a:r>
              <a:rPr b="1" lang="en" sz="1000">
                <a:solidFill>
                  <a:schemeClr val="lt2"/>
                </a:solidFill>
                <a:uFill>
                  <a:noFill/>
                </a:uFill>
                <a:latin typeface="Rubik"/>
                <a:ea typeface="Rubik"/>
                <a:cs typeface="Rubik"/>
                <a:sym typeface="Rubik"/>
                <a:hlinkClick r:id="rId3">
                  <a:extLst>
                    <a:ext uri="{A12FA001-AC4F-418D-AE19-62706E023703}">
                      <ahyp:hlinkClr val="tx"/>
                    </a:ext>
                  </a:extLst>
                </a:hlinkClick>
              </a:rPr>
              <a:t>https://www.unoosa.org/oosa/oosadoc/data/documents/2017/stspace/stspace61rev.2_0.html</a:t>
            </a:r>
            <a:endParaRPr b="1" sz="1000">
              <a:solidFill>
                <a:schemeClr val="lt2"/>
              </a:solidFill>
              <a:latin typeface="Rubik"/>
              <a:ea typeface="Rubik"/>
              <a:cs typeface="Rubik"/>
              <a:sym typeface="Rubik"/>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14" name="Shape 414"/>
        <p:cNvGrpSpPr/>
        <p:nvPr/>
      </p:nvGrpSpPr>
      <p:grpSpPr>
        <a:xfrm>
          <a:off x="0" y="0"/>
          <a:ext cx="0" cy="0"/>
          <a:chOff x="0" y="0"/>
          <a:chExt cx="0" cy="0"/>
        </a:xfrm>
      </p:grpSpPr>
      <p:sp>
        <p:nvSpPr>
          <p:cNvPr id="415" name="Google Shape;415;p62"/>
          <p:cNvSpPr txBox="1"/>
          <p:nvPr>
            <p:ph idx="12" type="sldNum"/>
          </p:nvPr>
        </p:nvSpPr>
        <p:spPr>
          <a:xfrm>
            <a:off x="11480800" y="6356350"/>
            <a:ext cx="3657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416" name="Google Shape;416;p62"/>
          <p:cNvPicPr preferRelativeResize="0"/>
          <p:nvPr/>
        </p:nvPicPr>
        <p:blipFill rotWithShape="1">
          <a:blip r:embed="rId3">
            <a:alphaModFix/>
          </a:blip>
          <a:srcRect b="0" l="0" r="0" t="0"/>
          <a:stretch/>
        </p:blipFill>
        <p:spPr>
          <a:xfrm>
            <a:off x="1477050" y="0"/>
            <a:ext cx="9237900" cy="6928425"/>
          </a:xfrm>
          <a:prstGeom prst="rect">
            <a:avLst/>
          </a:prstGeom>
          <a:noFill/>
          <a:ln>
            <a:noFill/>
          </a:ln>
        </p:spPr>
      </p:pic>
      <p:sp>
        <p:nvSpPr>
          <p:cNvPr id="417" name="Google Shape;417;p62"/>
          <p:cNvSpPr/>
          <p:nvPr/>
        </p:nvSpPr>
        <p:spPr>
          <a:xfrm>
            <a:off x="1421300" y="6477000"/>
            <a:ext cx="22842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rgbClr val="D8D8D8"/>
                </a:solidFill>
                <a:latin typeface="Rubik SemiBold"/>
                <a:ea typeface="Rubik SemiBold"/>
                <a:cs typeface="Rubik SemiBold"/>
                <a:sym typeface="Rubik SemiBold"/>
              </a:rPr>
              <a:t>UNGA First Committee</a:t>
            </a:r>
            <a:endParaRPr sz="1200">
              <a:solidFill>
                <a:srgbClr val="D8D8D8"/>
              </a:solidFill>
              <a:latin typeface="Rubik SemiBold"/>
              <a:ea typeface="Rubik SemiBold"/>
              <a:cs typeface="Rubik SemiBold"/>
              <a:sym typeface="Rubik SemiBo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21" name="Shape 421"/>
        <p:cNvGrpSpPr/>
        <p:nvPr/>
      </p:nvGrpSpPr>
      <p:grpSpPr>
        <a:xfrm>
          <a:off x="0" y="0"/>
          <a:ext cx="0" cy="0"/>
          <a:chOff x="0" y="0"/>
          <a:chExt cx="0" cy="0"/>
        </a:xfrm>
      </p:grpSpPr>
      <p:pic>
        <p:nvPicPr>
          <p:cNvPr id="422" name="Google Shape;422;p63"/>
          <p:cNvPicPr preferRelativeResize="0"/>
          <p:nvPr/>
        </p:nvPicPr>
        <p:blipFill rotWithShape="1">
          <a:blip r:embed="rId3">
            <a:alphaModFix/>
          </a:blip>
          <a:srcRect b="0" l="0" r="0" t="0"/>
          <a:stretch/>
        </p:blipFill>
        <p:spPr>
          <a:xfrm>
            <a:off x="1261874" y="-438150"/>
            <a:ext cx="10046351" cy="7534748"/>
          </a:xfrm>
          <a:prstGeom prst="rect">
            <a:avLst/>
          </a:prstGeom>
          <a:noFill/>
          <a:ln>
            <a:noFill/>
          </a:ln>
        </p:spPr>
      </p:pic>
      <p:sp>
        <p:nvSpPr>
          <p:cNvPr id="423" name="Google Shape;423;p63"/>
          <p:cNvSpPr/>
          <p:nvPr/>
        </p:nvSpPr>
        <p:spPr>
          <a:xfrm>
            <a:off x="1268900" y="6553200"/>
            <a:ext cx="22842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rgbClr val="D8D8D8"/>
                </a:solidFill>
                <a:latin typeface="Rubik SemiBold"/>
                <a:ea typeface="Rubik SemiBold"/>
                <a:cs typeface="Rubik SemiBold"/>
                <a:sym typeface="Rubik SemiBold"/>
              </a:rPr>
              <a:t>UNGA First Committee</a:t>
            </a:r>
            <a:endParaRPr sz="1200">
              <a:solidFill>
                <a:srgbClr val="D8D8D8"/>
              </a:solidFill>
              <a:latin typeface="Rubik SemiBold"/>
              <a:ea typeface="Rubik SemiBold"/>
              <a:cs typeface="Rubik SemiBold"/>
              <a:sym typeface="Rubik SemiBo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64"/>
          <p:cNvSpPr txBox="1"/>
          <p:nvPr>
            <p:ph idx="12" type="sldNum"/>
          </p:nvPr>
        </p:nvSpPr>
        <p:spPr>
          <a:xfrm>
            <a:off x="11480800" y="6356350"/>
            <a:ext cx="3657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descr="Waldheim.jpg" id="429" name="Google Shape;429;p64"/>
          <p:cNvPicPr preferRelativeResize="0"/>
          <p:nvPr/>
        </p:nvPicPr>
        <p:blipFill rotWithShape="1">
          <a:blip r:embed="rId3">
            <a:alphaModFix/>
          </a:blip>
          <a:srcRect b="0" l="0" r="0" t="0"/>
          <a:stretch/>
        </p:blipFill>
        <p:spPr>
          <a:xfrm>
            <a:off x="0" y="-457200"/>
            <a:ext cx="12192000" cy="8234391"/>
          </a:xfrm>
          <a:prstGeom prst="rect">
            <a:avLst/>
          </a:prstGeom>
          <a:noFill/>
          <a:ln>
            <a:noFill/>
          </a:ln>
        </p:spPr>
      </p:pic>
      <p:sp>
        <p:nvSpPr>
          <p:cNvPr id="430" name="Google Shape;430;p64"/>
          <p:cNvSpPr txBox="1"/>
          <p:nvPr/>
        </p:nvSpPr>
        <p:spPr>
          <a:xfrm>
            <a:off x="1320800" y="762000"/>
            <a:ext cx="10769700" cy="2862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 sz="1800">
                <a:solidFill>
                  <a:srgbClr val="FFFFFF"/>
                </a:solidFill>
                <a:latin typeface="Rubik Medium"/>
                <a:ea typeface="Rubik Medium"/>
                <a:cs typeface="Rubik Medium"/>
                <a:sym typeface="Rubik Medium"/>
              </a:rPr>
              <a:t>17 December 1966</a:t>
            </a:r>
            <a:endParaRPr>
              <a:latin typeface="Rubik Medium"/>
              <a:ea typeface="Rubik Medium"/>
              <a:cs typeface="Rubik Medium"/>
              <a:sym typeface="Rubik Medium"/>
            </a:endParaRPr>
          </a:p>
          <a:p>
            <a:pPr indent="0" lvl="0" marL="0" marR="0" rtl="0" algn="r">
              <a:spcBef>
                <a:spcPts val="0"/>
              </a:spcBef>
              <a:spcAft>
                <a:spcPts val="0"/>
              </a:spcAft>
              <a:buNone/>
            </a:pPr>
            <a:r>
              <a:t/>
            </a:r>
            <a:endParaRPr sz="1800">
              <a:solidFill>
                <a:srgbClr val="FFFFFF"/>
              </a:solidFill>
              <a:latin typeface="Rubik Medium"/>
              <a:ea typeface="Rubik Medium"/>
              <a:cs typeface="Rubik Medium"/>
              <a:sym typeface="Rubik Medium"/>
            </a:endParaRPr>
          </a:p>
          <a:p>
            <a:pPr indent="0" lvl="0" marL="0" marR="0" rtl="0" algn="r">
              <a:spcBef>
                <a:spcPts val="0"/>
              </a:spcBef>
              <a:spcAft>
                <a:spcPts val="0"/>
              </a:spcAft>
              <a:buNone/>
            </a:pPr>
            <a:r>
              <a:rPr lang="en" sz="1800">
                <a:solidFill>
                  <a:srgbClr val="FFFFFF"/>
                </a:solidFill>
                <a:latin typeface="Rubik Medium"/>
                <a:ea typeface="Rubik Medium"/>
                <a:cs typeface="Rubik Medium"/>
                <a:sym typeface="Rubik Medium"/>
              </a:rPr>
              <a:t>Mr. Kurt Waldheim (Austria)</a:t>
            </a:r>
            <a:endParaRPr>
              <a:latin typeface="Rubik Medium"/>
              <a:ea typeface="Rubik Medium"/>
              <a:cs typeface="Rubik Medium"/>
              <a:sym typeface="Rubik Medium"/>
            </a:endParaRPr>
          </a:p>
          <a:p>
            <a:pPr indent="0" lvl="0" marL="0" marR="0" rtl="0" algn="r">
              <a:spcBef>
                <a:spcPts val="0"/>
              </a:spcBef>
              <a:spcAft>
                <a:spcPts val="0"/>
              </a:spcAft>
              <a:buNone/>
            </a:pPr>
            <a:r>
              <a:rPr lang="en" sz="1800">
                <a:solidFill>
                  <a:srgbClr val="FFFFFF"/>
                </a:solidFill>
                <a:latin typeface="Rubik Medium"/>
                <a:ea typeface="Rubik Medium"/>
                <a:cs typeface="Rubik Medium"/>
                <a:sym typeface="Rubik Medium"/>
              </a:rPr>
              <a:t>addressing the Committee</a:t>
            </a:r>
            <a:endParaRPr>
              <a:latin typeface="Rubik Medium"/>
              <a:ea typeface="Rubik Medium"/>
              <a:cs typeface="Rubik Medium"/>
              <a:sym typeface="Rubik Medium"/>
            </a:endParaRPr>
          </a:p>
          <a:p>
            <a:pPr indent="0" lvl="0" marL="0" marR="0" rtl="0" algn="r">
              <a:spcBef>
                <a:spcPts val="0"/>
              </a:spcBef>
              <a:spcAft>
                <a:spcPts val="0"/>
              </a:spcAft>
              <a:buNone/>
            </a:pPr>
            <a:r>
              <a:rPr lang="en" sz="1800">
                <a:solidFill>
                  <a:srgbClr val="FFFFFF"/>
                </a:solidFill>
                <a:latin typeface="Rubik Medium"/>
                <a:ea typeface="Rubik Medium"/>
                <a:cs typeface="Rubik Medium"/>
                <a:sym typeface="Rubik Medium"/>
              </a:rPr>
              <a:t> on the Draft Outer Space Treaty.</a:t>
            </a:r>
            <a:endParaRPr>
              <a:latin typeface="Rubik Medium"/>
              <a:ea typeface="Rubik Medium"/>
              <a:cs typeface="Rubik Medium"/>
              <a:sym typeface="Rubik Medium"/>
            </a:endParaRPr>
          </a:p>
          <a:p>
            <a:pPr indent="0" lvl="0" marL="0" marR="0" rtl="0" algn="r">
              <a:spcBef>
                <a:spcPts val="0"/>
              </a:spcBef>
              <a:spcAft>
                <a:spcPts val="0"/>
              </a:spcAft>
              <a:buNone/>
            </a:pPr>
            <a:r>
              <a:t/>
            </a:r>
            <a:endParaRPr sz="1800">
              <a:solidFill>
                <a:srgbClr val="FFFFFF"/>
              </a:solidFill>
              <a:latin typeface="Rubik Medium"/>
              <a:ea typeface="Rubik Medium"/>
              <a:cs typeface="Rubik Medium"/>
              <a:sym typeface="Rubik Medium"/>
            </a:endParaRPr>
          </a:p>
          <a:p>
            <a:pPr indent="0" lvl="0" marL="0" marR="0" rtl="0" algn="r">
              <a:spcBef>
                <a:spcPts val="0"/>
              </a:spcBef>
              <a:spcAft>
                <a:spcPts val="0"/>
              </a:spcAft>
              <a:buNone/>
            </a:pPr>
            <a:r>
              <a:rPr lang="en" sz="1800">
                <a:solidFill>
                  <a:srgbClr val="FFFFFF"/>
                </a:solidFill>
                <a:latin typeface="Rubik Medium"/>
                <a:ea typeface="Rubik Medium"/>
                <a:cs typeface="Rubik Medium"/>
                <a:sym typeface="Rubik Medium"/>
              </a:rPr>
              <a:t>UNGA First Committee</a:t>
            </a:r>
            <a:endParaRPr>
              <a:latin typeface="Rubik Medium"/>
              <a:ea typeface="Rubik Medium"/>
              <a:cs typeface="Rubik Medium"/>
              <a:sym typeface="Rubik Medium"/>
            </a:endParaRPr>
          </a:p>
          <a:p>
            <a:pPr indent="0" lvl="0" marL="0" marR="0" rtl="0" algn="r">
              <a:spcBef>
                <a:spcPts val="0"/>
              </a:spcBef>
              <a:spcAft>
                <a:spcPts val="0"/>
              </a:spcAft>
              <a:buNone/>
            </a:pPr>
            <a:r>
              <a:rPr lang="en" sz="1800">
                <a:solidFill>
                  <a:srgbClr val="FFFFFF"/>
                </a:solidFill>
                <a:latin typeface="Rubik Medium"/>
                <a:ea typeface="Rubik Medium"/>
                <a:cs typeface="Rubik Medium"/>
                <a:sym typeface="Rubik Medium"/>
              </a:rPr>
              <a:t>United Nations, New York.</a:t>
            </a:r>
            <a:endParaRPr>
              <a:latin typeface="Rubik Medium"/>
              <a:ea typeface="Rubik Medium"/>
              <a:cs typeface="Rubik Medium"/>
              <a:sym typeface="Rubik Medium"/>
            </a:endParaRPr>
          </a:p>
          <a:p>
            <a:pPr indent="0" lvl="0" marL="0" marR="0" rtl="0" algn="r">
              <a:spcBef>
                <a:spcPts val="0"/>
              </a:spcBef>
              <a:spcAft>
                <a:spcPts val="0"/>
              </a:spcAft>
              <a:buNone/>
            </a:pPr>
            <a:r>
              <a:t/>
            </a:r>
            <a:endParaRPr sz="1800">
              <a:solidFill>
                <a:srgbClr val="FFFFFF"/>
              </a:solidFill>
              <a:latin typeface="Rubik Medium"/>
              <a:ea typeface="Rubik Medium"/>
              <a:cs typeface="Rubik Medium"/>
              <a:sym typeface="Rubik Medium"/>
            </a:endParaRPr>
          </a:p>
        </p:txBody>
      </p:sp>
      <p:sp>
        <p:nvSpPr>
          <p:cNvPr id="431" name="Google Shape;431;p64"/>
          <p:cNvSpPr/>
          <p:nvPr/>
        </p:nvSpPr>
        <p:spPr>
          <a:xfrm>
            <a:off x="101600" y="6627168"/>
            <a:ext cx="96519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 sz="900">
                <a:solidFill>
                  <a:srgbClr val="003865"/>
                </a:solidFill>
                <a:highlight>
                  <a:srgbClr val="CCCCCC"/>
                </a:highlight>
                <a:latin typeface="Rubik Medium"/>
                <a:ea typeface="Rubik Medium"/>
                <a:cs typeface="Rubik Medium"/>
                <a:sym typeface="Rubik Medium"/>
              </a:rPr>
              <a:t> </a:t>
            </a:r>
            <a:r>
              <a:rPr lang="en" sz="900">
                <a:solidFill>
                  <a:srgbClr val="003865"/>
                </a:solidFill>
                <a:highlight>
                  <a:srgbClr val="CCCCCC"/>
                </a:highlight>
                <a:latin typeface="Rubik Medium"/>
                <a:ea typeface="Rubik Medium"/>
                <a:cs typeface="Rubik Medium"/>
                <a:sym typeface="Rubik Medium"/>
              </a:rPr>
              <a:t>Source:  United Nations Audiovisual Library of International Law. </a:t>
            </a:r>
            <a:r>
              <a:rPr i="1" lang="en" sz="900">
                <a:solidFill>
                  <a:srgbClr val="003865"/>
                </a:solidFill>
                <a:highlight>
                  <a:srgbClr val="CCCCCC"/>
                </a:highlight>
                <a:latin typeface="Rubik Medium"/>
                <a:ea typeface="Rubik Medium"/>
                <a:cs typeface="Rubik Medium"/>
                <a:sym typeface="Rubik Medium"/>
              </a:rPr>
              <a:t>http://legal.un.org/avl/ha/lawofouterspace.html</a:t>
            </a:r>
            <a:endParaRPr sz="900">
              <a:solidFill>
                <a:srgbClr val="003865"/>
              </a:solidFill>
              <a:highlight>
                <a:srgbClr val="CCCCCC"/>
              </a:highlight>
              <a:latin typeface="Rubik Medium"/>
              <a:ea typeface="Rubik Medium"/>
              <a:cs typeface="Rubik Medium"/>
              <a:sym typeface="Rubik Medium"/>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pic>
        <p:nvPicPr>
          <p:cNvPr descr="12-l.jpg" id="436" name="Google Shape;436;p65"/>
          <p:cNvPicPr preferRelativeResize="0"/>
          <p:nvPr/>
        </p:nvPicPr>
        <p:blipFill rotWithShape="1">
          <a:blip r:embed="rId3">
            <a:alphaModFix/>
          </a:blip>
          <a:srcRect b="0" l="0" r="0" t="0"/>
          <a:stretch/>
        </p:blipFill>
        <p:spPr>
          <a:xfrm>
            <a:off x="0" y="-419100"/>
            <a:ext cx="12192000" cy="8432800"/>
          </a:xfrm>
          <a:prstGeom prst="rect">
            <a:avLst/>
          </a:prstGeom>
          <a:noFill/>
          <a:ln>
            <a:noFill/>
          </a:ln>
        </p:spPr>
      </p:pic>
      <p:sp>
        <p:nvSpPr>
          <p:cNvPr id="437" name="Google Shape;437;p65"/>
          <p:cNvSpPr txBox="1"/>
          <p:nvPr/>
        </p:nvSpPr>
        <p:spPr>
          <a:xfrm>
            <a:off x="1" y="5429071"/>
            <a:ext cx="12192000" cy="1107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 sz="1500">
                <a:solidFill>
                  <a:srgbClr val="FFB81C"/>
                </a:solidFill>
                <a:highlight>
                  <a:srgbClr val="666666"/>
                </a:highlight>
                <a:latin typeface="Rubik SemiBold"/>
                <a:ea typeface="Rubik SemiBold"/>
                <a:cs typeface="Rubik SemiBold"/>
                <a:sym typeface="Rubik SemiBold"/>
              </a:rPr>
              <a:t>17 December 1966  </a:t>
            </a:r>
            <a:endParaRPr i="1" sz="1500">
              <a:solidFill>
                <a:srgbClr val="FFB81C"/>
              </a:solidFill>
              <a:highlight>
                <a:srgbClr val="666666"/>
              </a:highlight>
              <a:latin typeface="Rubik SemiBold"/>
              <a:ea typeface="Rubik SemiBold"/>
              <a:cs typeface="Rubik SemiBold"/>
              <a:sym typeface="Rubik SemiBold"/>
            </a:endParaRPr>
          </a:p>
          <a:p>
            <a:pPr indent="0" lvl="0" marL="0" marR="0" rtl="0" algn="l">
              <a:spcBef>
                <a:spcPts val="0"/>
              </a:spcBef>
              <a:spcAft>
                <a:spcPts val="0"/>
              </a:spcAft>
              <a:buNone/>
            </a:pPr>
            <a:r>
              <a:rPr lang="en" sz="1500">
                <a:solidFill>
                  <a:srgbClr val="FFB81C"/>
                </a:solidFill>
                <a:highlight>
                  <a:srgbClr val="666666"/>
                </a:highlight>
                <a:latin typeface="Rubik SemiBold"/>
                <a:ea typeface="Rubik SemiBold"/>
                <a:cs typeface="Rubik SemiBold"/>
                <a:sym typeface="Rubik SemiBold"/>
              </a:rPr>
              <a:t>UN General Assembly First Committee. </a:t>
            </a:r>
            <a:endParaRPr sz="1500">
              <a:solidFill>
                <a:srgbClr val="FFB81C"/>
              </a:solidFill>
              <a:highlight>
                <a:srgbClr val="666666"/>
              </a:highlight>
              <a:latin typeface="Rubik SemiBold"/>
              <a:ea typeface="Rubik SemiBold"/>
              <a:cs typeface="Rubik SemiBold"/>
              <a:sym typeface="Rubik SemiBold"/>
            </a:endParaRPr>
          </a:p>
          <a:p>
            <a:pPr indent="0" lvl="0" marL="0" marR="0" rtl="0" algn="l">
              <a:spcBef>
                <a:spcPts val="0"/>
              </a:spcBef>
              <a:spcAft>
                <a:spcPts val="0"/>
              </a:spcAft>
              <a:buNone/>
            </a:pPr>
            <a:r>
              <a:rPr lang="en">
                <a:solidFill>
                  <a:srgbClr val="FFB81C"/>
                </a:solidFill>
                <a:highlight>
                  <a:srgbClr val="666666"/>
                </a:highlight>
                <a:latin typeface="Rubik SemiBold"/>
                <a:ea typeface="Rubik SemiBold"/>
                <a:cs typeface="Rubik SemiBold"/>
                <a:sym typeface="Rubik SemiBold"/>
              </a:rPr>
              <a:t>A</a:t>
            </a:r>
            <a:r>
              <a:rPr lang="en">
                <a:solidFill>
                  <a:srgbClr val="FFB81C"/>
                </a:solidFill>
                <a:highlight>
                  <a:srgbClr val="666666"/>
                </a:highlight>
                <a:latin typeface="Rubik SemiBold"/>
                <a:ea typeface="Rubik SemiBold"/>
                <a:cs typeface="Rubik SemiBold"/>
                <a:sym typeface="Rubik SemiBold"/>
              </a:rPr>
              <a:t>rthur J. Goldberg (USA) (left) and </a:t>
            </a:r>
            <a:r>
              <a:rPr lang="en">
                <a:solidFill>
                  <a:srgbClr val="FFB81C"/>
                </a:solidFill>
                <a:highlight>
                  <a:srgbClr val="666666"/>
                </a:highlight>
                <a:latin typeface="Rubik SemiBold"/>
                <a:ea typeface="Rubik SemiBold"/>
                <a:cs typeface="Rubik SemiBold"/>
                <a:sym typeface="Rubik SemiBold"/>
              </a:rPr>
              <a:t>E. E. Seaton </a:t>
            </a:r>
            <a:endParaRPr>
              <a:solidFill>
                <a:srgbClr val="FFB81C"/>
              </a:solidFill>
              <a:highlight>
                <a:srgbClr val="666666"/>
              </a:highlight>
              <a:latin typeface="Rubik SemiBold"/>
              <a:ea typeface="Rubik SemiBold"/>
              <a:cs typeface="Rubik SemiBold"/>
              <a:sym typeface="Rubik SemiBold"/>
            </a:endParaRPr>
          </a:p>
          <a:p>
            <a:pPr indent="0" lvl="0" marL="0" marR="0" rtl="0" algn="l">
              <a:spcBef>
                <a:spcPts val="0"/>
              </a:spcBef>
              <a:spcAft>
                <a:spcPts val="0"/>
              </a:spcAft>
              <a:buNone/>
            </a:pPr>
            <a:r>
              <a:rPr lang="en">
                <a:solidFill>
                  <a:srgbClr val="FFB81C"/>
                </a:solidFill>
                <a:highlight>
                  <a:srgbClr val="666666"/>
                </a:highlight>
                <a:latin typeface="Rubik SemiBold"/>
                <a:ea typeface="Rubik SemiBold"/>
                <a:cs typeface="Rubik SemiBold"/>
                <a:sym typeface="Rubik SemiBold"/>
              </a:rPr>
              <a:t>(Tanzania) (right) addressing the Committee on </a:t>
            </a:r>
            <a:endParaRPr>
              <a:solidFill>
                <a:srgbClr val="FFB81C"/>
              </a:solidFill>
              <a:highlight>
                <a:srgbClr val="666666"/>
              </a:highlight>
              <a:latin typeface="Rubik SemiBold"/>
              <a:ea typeface="Rubik SemiBold"/>
              <a:cs typeface="Rubik SemiBold"/>
              <a:sym typeface="Rubik SemiBold"/>
            </a:endParaRPr>
          </a:p>
          <a:p>
            <a:pPr indent="0" lvl="0" marL="0" marR="0" rtl="0" algn="l">
              <a:spcBef>
                <a:spcPts val="0"/>
              </a:spcBef>
              <a:spcAft>
                <a:spcPts val="0"/>
              </a:spcAft>
              <a:buNone/>
            </a:pPr>
            <a:r>
              <a:rPr lang="en">
                <a:solidFill>
                  <a:srgbClr val="FFB81C"/>
                </a:solidFill>
                <a:highlight>
                  <a:srgbClr val="666666"/>
                </a:highlight>
                <a:latin typeface="Rubik SemiBold"/>
                <a:ea typeface="Rubik SemiBold"/>
                <a:cs typeface="Rubik SemiBold"/>
                <a:sym typeface="Rubik SemiBold"/>
              </a:rPr>
              <a:t>the Draft Outer Space Treaty </a:t>
            </a:r>
            <a:endParaRPr>
              <a:solidFill>
                <a:srgbClr val="FFB81C"/>
              </a:solidFill>
              <a:highlight>
                <a:srgbClr val="666666"/>
              </a:highlight>
              <a:latin typeface="Rubik SemiBold"/>
              <a:ea typeface="Rubik SemiBold"/>
              <a:cs typeface="Rubik SemiBold"/>
              <a:sym typeface="Rubik SemiBold"/>
            </a:endParaRPr>
          </a:p>
          <a:p>
            <a:pPr indent="0" lvl="0" marL="0" marR="0" rtl="0" algn="l">
              <a:spcBef>
                <a:spcPts val="0"/>
              </a:spcBef>
              <a:spcAft>
                <a:spcPts val="0"/>
              </a:spcAft>
              <a:buNone/>
            </a:pPr>
            <a:r>
              <a:rPr lang="en">
                <a:solidFill>
                  <a:srgbClr val="FFB81C"/>
                </a:solidFill>
                <a:highlight>
                  <a:srgbClr val="666666"/>
                </a:highlight>
                <a:latin typeface="Rubik SemiBold"/>
                <a:ea typeface="Rubik SemiBold"/>
                <a:cs typeface="Rubik SemiBold"/>
                <a:sym typeface="Rubik SemiBold"/>
              </a:rPr>
              <a:t>United Nations, New York. </a:t>
            </a:r>
            <a:endParaRPr>
              <a:solidFill>
                <a:srgbClr val="FFB81C"/>
              </a:solidFill>
              <a:highlight>
                <a:srgbClr val="CCCCCC"/>
              </a:highlight>
              <a:latin typeface="Rubik SemiBold"/>
              <a:ea typeface="Rubik SemiBold"/>
              <a:cs typeface="Rubik SemiBold"/>
              <a:sym typeface="Rubik SemiBo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cxnSp>
        <p:nvCxnSpPr>
          <p:cNvPr id="443" name="Google Shape;443;p66"/>
          <p:cNvCxnSpPr/>
          <p:nvPr/>
        </p:nvCxnSpPr>
        <p:spPr>
          <a:xfrm>
            <a:off x="4267200" y="533400"/>
            <a:ext cx="3657600" cy="0"/>
          </a:xfrm>
          <a:prstGeom prst="straightConnector1">
            <a:avLst/>
          </a:prstGeom>
          <a:noFill/>
          <a:ln>
            <a:noFill/>
          </a:ln>
        </p:spPr>
      </p:cxnSp>
      <p:graphicFrame>
        <p:nvGraphicFramePr>
          <p:cNvPr id="444" name="Google Shape;444;p66"/>
          <p:cNvGraphicFramePr/>
          <p:nvPr/>
        </p:nvGraphicFramePr>
        <p:xfrm>
          <a:off x="0" y="1371600"/>
          <a:ext cx="3000000" cy="3000000"/>
        </p:xfrm>
        <a:graphic>
          <a:graphicData uri="http://schemas.openxmlformats.org/drawingml/2006/table">
            <a:tbl>
              <a:tblPr>
                <a:noFill/>
                <a:tableStyleId>{AE1DD5AB-99AB-40C5-8E72-F012EE67F1B2}</a:tableStyleId>
              </a:tblPr>
              <a:tblGrid>
                <a:gridCol w="1818100"/>
                <a:gridCol w="10373900"/>
              </a:tblGrid>
              <a:tr h="464800">
                <a:tc>
                  <a:txBody>
                    <a:bodyPr/>
                    <a:lstStyle/>
                    <a:p>
                      <a:pPr indent="0" lvl="0" marL="0" marR="0" rtl="0" algn="ctr">
                        <a:spcBef>
                          <a:spcPts val="0"/>
                        </a:spcBef>
                        <a:spcAft>
                          <a:spcPts val="0"/>
                        </a:spcAft>
                        <a:buNone/>
                      </a:pPr>
                      <a:r>
                        <a:t/>
                      </a:r>
                      <a:endParaRPr b="0" i="0" sz="1900" u="none" cap="none" strike="noStrike">
                        <a:solidFill>
                          <a:srgbClr val="000000"/>
                        </a:solidFill>
                        <a:latin typeface="Times New Roman"/>
                        <a:ea typeface="Times New Roman"/>
                        <a:cs typeface="Times New Roman"/>
                        <a:sym typeface="Times New Roman"/>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0" i="1" lang="en" sz="1900" u="none" cap="none" strike="noStrike">
                          <a:solidFill>
                            <a:srgbClr val="000000"/>
                          </a:solidFill>
                          <a:latin typeface="Times New Roman"/>
                          <a:ea typeface="Times New Roman"/>
                          <a:cs typeface="Times New Roman"/>
                          <a:sym typeface="Times New Roman"/>
                        </a:rPr>
                        <a:t>Instrument</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r>
              <a:tr h="190500">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1958 </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UNGA Res. 1348 (XIII) COPUOS </a:t>
                      </a:r>
                      <a:r>
                        <a:rPr b="0" i="1" lang="en" sz="1900" u="none" cap="none" strike="noStrike">
                          <a:solidFill>
                            <a:srgbClr val="000000"/>
                          </a:solidFill>
                          <a:latin typeface="Times New Roman"/>
                          <a:ea typeface="Times New Roman"/>
                          <a:cs typeface="Times New Roman"/>
                          <a:sym typeface="Times New Roman"/>
                        </a:rPr>
                        <a:t>ad hoc </a:t>
                      </a:r>
                      <a:r>
                        <a:rPr b="0" i="0" lang="en" sz="1900" u="none" cap="none" strike="noStrike">
                          <a:solidFill>
                            <a:srgbClr val="000000"/>
                          </a:solidFill>
                          <a:latin typeface="Times New Roman"/>
                          <a:ea typeface="Times New Roman"/>
                          <a:cs typeface="Times New Roman"/>
                          <a:sym typeface="Times New Roman"/>
                        </a:rPr>
                        <a:t>committee</a:t>
                      </a:r>
                      <a:endParaRPr b="0" i="0" sz="1900" u="none" cap="none" strike="noStrike">
                        <a:solidFill>
                          <a:srgbClr val="000000"/>
                        </a:solidFill>
                        <a:latin typeface="Times New Roman"/>
                        <a:ea typeface="Times New Roman"/>
                        <a:cs typeface="Times New Roman"/>
                        <a:sym typeface="Times New Roman"/>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28600">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1959</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UNGA Res. 1472 (XIV) COPUOS permanent committee</a:t>
                      </a:r>
                      <a:endParaRPr b="0" i="0" sz="1900" u="none" cap="none" strike="noStrike">
                        <a:solidFill>
                          <a:srgbClr val="000000"/>
                        </a:solidFill>
                        <a:latin typeface="Times New Roman"/>
                        <a:ea typeface="Times New Roman"/>
                        <a:cs typeface="Times New Roman"/>
                        <a:sym typeface="Times New Roman"/>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4775">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1961</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UNGA Res. 1721 (XVI) </a:t>
                      </a:r>
                      <a:r>
                        <a:rPr b="0" i="1" lang="en" sz="1900" u="none" cap="none" strike="noStrike">
                          <a:solidFill>
                            <a:srgbClr val="000000"/>
                          </a:solidFill>
                          <a:latin typeface="Times New Roman"/>
                          <a:ea typeface="Times New Roman"/>
                          <a:cs typeface="Times New Roman"/>
                          <a:sym typeface="Times New Roman"/>
                        </a:rPr>
                        <a:t>International Cooperation Resolution</a:t>
                      </a:r>
                      <a:endParaRPr b="0" i="1" sz="1900" u="none" cap="none" strike="noStrike">
                        <a:solidFill>
                          <a:srgbClr val="000000"/>
                        </a:solidFill>
                        <a:latin typeface="Times New Roman"/>
                        <a:ea typeface="Times New Roman"/>
                        <a:cs typeface="Times New Roman"/>
                        <a:sym typeface="Times New Roman"/>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4775">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1963</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UNGA Res. 1962 (XVIII) </a:t>
                      </a:r>
                      <a:r>
                        <a:rPr b="0" i="1" lang="en" sz="1900" u="none" cap="none" strike="noStrike">
                          <a:solidFill>
                            <a:srgbClr val="000000"/>
                          </a:solidFill>
                          <a:latin typeface="Times New Roman"/>
                          <a:ea typeface="Times New Roman"/>
                          <a:cs typeface="Times New Roman"/>
                          <a:sym typeface="Times New Roman"/>
                        </a:rPr>
                        <a:t>Legal Principles Declaration</a:t>
                      </a:r>
                      <a:endParaRPr b="0" i="1" sz="1900" u="none" cap="none" strike="noStrike">
                        <a:solidFill>
                          <a:srgbClr val="000000"/>
                        </a:solidFill>
                        <a:latin typeface="Times New Roman"/>
                        <a:ea typeface="Times New Roman"/>
                        <a:cs typeface="Times New Roman"/>
                        <a:sym typeface="Times New Roman"/>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4775">
                <a:tc>
                  <a:txBody>
                    <a:bodyPr/>
                    <a:lstStyle/>
                    <a:p>
                      <a:pPr indent="0" lvl="1" marL="457200" marR="0" rtl="0" algn="l">
                        <a:spcBef>
                          <a:spcPts val="0"/>
                        </a:spcBef>
                        <a:spcAft>
                          <a:spcPts val="0"/>
                        </a:spcAft>
                        <a:buNone/>
                      </a:pPr>
                      <a:r>
                        <a:rPr b="1" i="0" lang="en" sz="1900" u="none" cap="none" strike="noStrike">
                          <a:solidFill>
                            <a:srgbClr val="000000"/>
                          </a:solidFill>
                          <a:latin typeface="Times New Roman"/>
                          <a:ea typeface="Times New Roman"/>
                          <a:cs typeface="Times New Roman"/>
                          <a:sym typeface="Times New Roman"/>
                        </a:rPr>
                        <a:t>1967</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457200" marR="0" rtl="0" algn="l">
                        <a:spcBef>
                          <a:spcPts val="0"/>
                        </a:spcBef>
                        <a:spcAft>
                          <a:spcPts val="0"/>
                        </a:spcAft>
                        <a:buNone/>
                      </a:pPr>
                      <a:r>
                        <a:rPr b="1" i="0" lang="en" sz="1900" u="none" cap="none" strike="noStrike">
                          <a:solidFill>
                            <a:srgbClr val="000000"/>
                          </a:solidFill>
                          <a:latin typeface="Times New Roman"/>
                          <a:ea typeface="Times New Roman"/>
                          <a:cs typeface="Times New Roman"/>
                          <a:sym typeface="Times New Roman"/>
                        </a:rPr>
                        <a:t>Outer Space Treaty</a:t>
                      </a:r>
                      <a:endParaRPr b="1" i="0" sz="1900" u="none" cap="none" strike="noStrike">
                        <a:solidFill>
                          <a:srgbClr val="000000"/>
                        </a:solidFill>
                        <a:latin typeface="Times New Roman"/>
                        <a:ea typeface="Times New Roman"/>
                        <a:cs typeface="Times New Roman"/>
                        <a:sym typeface="Times New Roman"/>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3325">
                <a:tc>
                  <a:txBody>
                    <a:bodyPr/>
                    <a:lstStyle/>
                    <a:p>
                      <a:pPr indent="0" lvl="1" marL="457200" marR="0" rtl="0" algn="l">
                        <a:spcBef>
                          <a:spcPts val="0"/>
                        </a:spcBef>
                        <a:spcAft>
                          <a:spcPts val="0"/>
                        </a:spcAft>
                        <a:buNone/>
                      </a:pPr>
                      <a:r>
                        <a:rPr b="1" i="0" lang="en" sz="1900" u="none" cap="none" strike="noStrike">
                          <a:solidFill>
                            <a:srgbClr val="000000"/>
                          </a:solidFill>
                          <a:latin typeface="Times New Roman"/>
                          <a:ea typeface="Times New Roman"/>
                          <a:cs typeface="Times New Roman"/>
                          <a:sym typeface="Times New Roman"/>
                        </a:rPr>
                        <a:t>1968</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457200" marR="0" rtl="0" algn="l">
                        <a:spcBef>
                          <a:spcPts val="0"/>
                        </a:spcBef>
                        <a:spcAft>
                          <a:spcPts val="0"/>
                        </a:spcAft>
                        <a:buNone/>
                      </a:pPr>
                      <a:r>
                        <a:rPr b="1" i="0" lang="en" sz="1900" u="none" cap="none" strike="noStrike">
                          <a:solidFill>
                            <a:srgbClr val="000000"/>
                          </a:solidFill>
                          <a:latin typeface="Times New Roman"/>
                          <a:ea typeface="Times New Roman"/>
                          <a:cs typeface="Times New Roman"/>
                          <a:sym typeface="Times New Roman"/>
                        </a:rPr>
                        <a:t>Rescue Agreement</a:t>
                      </a:r>
                      <a:endParaRPr b="1" i="0" sz="1900" u="none" cap="none" strike="noStrike">
                        <a:solidFill>
                          <a:srgbClr val="000000"/>
                        </a:solidFill>
                        <a:latin typeface="Times New Roman"/>
                        <a:ea typeface="Times New Roman"/>
                        <a:cs typeface="Times New Roman"/>
                        <a:sym typeface="Times New Roman"/>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5725">
                <a:tc>
                  <a:txBody>
                    <a:bodyPr/>
                    <a:lstStyle/>
                    <a:p>
                      <a:pPr indent="0" lvl="1" marL="457200" marR="0" rtl="0" algn="l">
                        <a:spcBef>
                          <a:spcPts val="0"/>
                        </a:spcBef>
                        <a:spcAft>
                          <a:spcPts val="0"/>
                        </a:spcAft>
                        <a:buNone/>
                      </a:pPr>
                      <a:r>
                        <a:rPr b="1" i="0" lang="en" sz="1900" u="none" cap="none" strike="noStrike">
                          <a:solidFill>
                            <a:srgbClr val="000000"/>
                          </a:solidFill>
                          <a:latin typeface="Times New Roman"/>
                          <a:ea typeface="Times New Roman"/>
                          <a:cs typeface="Times New Roman"/>
                          <a:sym typeface="Times New Roman"/>
                        </a:rPr>
                        <a:t>1972</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457200" marR="0" rtl="0" algn="l">
                        <a:spcBef>
                          <a:spcPts val="0"/>
                        </a:spcBef>
                        <a:spcAft>
                          <a:spcPts val="0"/>
                        </a:spcAft>
                        <a:buNone/>
                      </a:pPr>
                      <a:r>
                        <a:rPr b="1" i="0" lang="en" sz="1900" u="none" cap="none" strike="noStrike">
                          <a:solidFill>
                            <a:srgbClr val="000000"/>
                          </a:solidFill>
                          <a:latin typeface="Times New Roman"/>
                          <a:ea typeface="Times New Roman"/>
                          <a:cs typeface="Times New Roman"/>
                          <a:sym typeface="Times New Roman"/>
                        </a:rPr>
                        <a:t>Liability Convention</a:t>
                      </a:r>
                      <a:endParaRPr b="1" i="0" sz="1900" u="none" cap="none" strike="noStrike">
                        <a:solidFill>
                          <a:srgbClr val="000000"/>
                        </a:solidFill>
                        <a:latin typeface="Times New Roman"/>
                        <a:ea typeface="Times New Roman"/>
                        <a:cs typeface="Times New Roman"/>
                        <a:sym typeface="Times New Roman"/>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21900">
                <a:tc>
                  <a:txBody>
                    <a:bodyPr/>
                    <a:lstStyle/>
                    <a:p>
                      <a:pPr indent="0" lvl="1" marL="457200" marR="0" rtl="0" algn="l">
                        <a:spcBef>
                          <a:spcPts val="0"/>
                        </a:spcBef>
                        <a:spcAft>
                          <a:spcPts val="0"/>
                        </a:spcAft>
                        <a:buNone/>
                      </a:pPr>
                      <a:r>
                        <a:rPr b="1" i="0" lang="en" sz="1900" u="none" cap="none" strike="noStrike">
                          <a:solidFill>
                            <a:srgbClr val="000000"/>
                          </a:solidFill>
                          <a:latin typeface="Times New Roman"/>
                          <a:ea typeface="Times New Roman"/>
                          <a:cs typeface="Times New Roman"/>
                          <a:sym typeface="Times New Roman"/>
                        </a:rPr>
                        <a:t>1975</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457200" marR="0" rtl="0" algn="l">
                        <a:spcBef>
                          <a:spcPts val="0"/>
                        </a:spcBef>
                        <a:spcAft>
                          <a:spcPts val="0"/>
                        </a:spcAft>
                        <a:buNone/>
                      </a:pPr>
                      <a:r>
                        <a:rPr b="1" i="0" lang="en" sz="1900" u="none" cap="none" strike="noStrike">
                          <a:solidFill>
                            <a:srgbClr val="000000"/>
                          </a:solidFill>
                          <a:latin typeface="Times New Roman"/>
                          <a:ea typeface="Times New Roman"/>
                          <a:cs typeface="Times New Roman"/>
                          <a:sym typeface="Times New Roman"/>
                        </a:rPr>
                        <a:t>Registration Convention</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0500">
                <a:tc>
                  <a:txBody>
                    <a:bodyPr/>
                    <a:lstStyle/>
                    <a:p>
                      <a:pPr indent="0" lvl="1" marL="457200" marR="0" rtl="0" algn="l">
                        <a:spcBef>
                          <a:spcPts val="0"/>
                        </a:spcBef>
                        <a:spcAft>
                          <a:spcPts val="0"/>
                        </a:spcAft>
                        <a:buNone/>
                      </a:pPr>
                      <a:r>
                        <a:rPr b="1" i="0" lang="en" sz="1900" u="none" cap="none" strike="noStrike">
                          <a:solidFill>
                            <a:srgbClr val="000000"/>
                          </a:solidFill>
                          <a:latin typeface="Times New Roman"/>
                          <a:ea typeface="Times New Roman"/>
                          <a:cs typeface="Times New Roman"/>
                          <a:sym typeface="Times New Roman"/>
                        </a:rPr>
                        <a:t>1979</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457200" marR="0" rtl="0" algn="l">
                        <a:spcBef>
                          <a:spcPts val="0"/>
                        </a:spcBef>
                        <a:spcAft>
                          <a:spcPts val="0"/>
                        </a:spcAft>
                        <a:buNone/>
                      </a:pPr>
                      <a:r>
                        <a:rPr b="1" i="0" lang="en" sz="1900" u="none" cap="none" strike="noStrike">
                          <a:solidFill>
                            <a:srgbClr val="000000"/>
                          </a:solidFill>
                          <a:latin typeface="Times New Roman"/>
                          <a:ea typeface="Times New Roman"/>
                          <a:cs typeface="Times New Roman"/>
                          <a:sym typeface="Times New Roman"/>
                        </a:rPr>
                        <a:t>Moon Agreement</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0500">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1982</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UNGA Res. 37/92 </a:t>
                      </a:r>
                      <a:r>
                        <a:rPr b="0" i="1" lang="en" sz="1900" u="none" cap="none" strike="noStrike">
                          <a:solidFill>
                            <a:srgbClr val="000000"/>
                          </a:solidFill>
                          <a:latin typeface="Times New Roman"/>
                          <a:ea typeface="Times New Roman"/>
                          <a:cs typeface="Times New Roman"/>
                          <a:sym typeface="Times New Roman"/>
                        </a:rPr>
                        <a:t>Direct Broadcasting Principles</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0500">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1986</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UNGA Res. 41/65 </a:t>
                      </a:r>
                      <a:r>
                        <a:rPr b="0" i="1" lang="en" sz="1900" u="none" cap="none" strike="noStrike">
                          <a:solidFill>
                            <a:srgbClr val="000000"/>
                          </a:solidFill>
                          <a:latin typeface="Times New Roman"/>
                          <a:ea typeface="Times New Roman"/>
                          <a:cs typeface="Times New Roman"/>
                          <a:sym typeface="Times New Roman"/>
                        </a:rPr>
                        <a:t>Remote Sensing Principles</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0500">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1992</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UNGA Res. 47/68 </a:t>
                      </a:r>
                      <a:r>
                        <a:rPr b="0" i="1" lang="en" sz="1900" u="none" cap="none" strike="noStrike">
                          <a:solidFill>
                            <a:srgbClr val="000000"/>
                          </a:solidFill>
                          <a:latin typeface="Times New Roman"/>
                          <a:ea typeface="Times New Roman"/>
                          <a:cs typeface="Times New Roman"/>
                          <a:sym typeface="Times New Roman"/>
                        </a:rPr>
                        <a:t>Nuclear Power Sources Principles</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0500">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1996</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UNGA Res. 51/122 </a:t>
                      </a:r>
                      <a:r>
                        <a:rPr b="0" i="1" lang="en" sz="1900" u="none" cap="none" strike="noStrike">
                          <a:solidFill>
                            <a:srgbClr val="000000"/>
                          </a:solidFill>
                          <a:latin typeface="Times New Roman"/>
                          <a:ea typeface="Times New Roman"/>
                          <a:cs typeface="Times New Roman"/>
                          <a:sym typeface="Times New Roman"/>
                        </a:rPr>
                        <a:t>International Cooperation Declaration</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0500">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2007</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UNGA Res. 62/217 </a:t>
                      </a:r>
                      <a:r>
                        <a:rPr b="0" i="1" lang="en" sz="1900" u="none" cap="none" strike="noStrike">
                          <a:solidFill>
                            <a:srgbClr val="000000"/>
                          </a:solidFill>
                          <a:latin typeface="Times New Roman"/>
                          <a:ea typeface="Times New Roman"/>
                          <a:cs typeface="Times New Roman"/>
                          <a:sym typeface="Times New Roman"/>
                        </a:rPr>
                        <a:t>Space Debris Mitigation Guidelines</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0500">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2009</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Nuclear Power Sources Safety Framework</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0500">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2019</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457200" marR="0" rtl="0" algn="l">
                        <a:spcBef>
                          <a:spcPts val="0"/>
                        </a:spcBef>
                        <a:spcAft>
                          <a:spcPts val="0"/>
                        </a:spcAft>
                        <a:buNone/>
                      </a:pPr>
                      <a:r>
                        <a:rPr b="0" i="0" lang="en" sz="1900" u="none" cap="none" strike="noStrike">
                          <a:solidFill>
                            <a:srgbClr val="000000"/>
                          </a:solidFill>
                          <a:latin typeface="Times New Roman"/>
                          <a:ea typeface="Times New Roman"/>
                          <a:cs typeface="Times New Roman"/>
                          <a:sym typeface="Times New Roman"/>
                        </a:rPr>
                        <a:t>Long-term Sustainability Guidelines</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445" name="Google Shape;445;p66"/>
          <p:cNvSpPr txBox="1"/>
          <p:nvPr/>
        </p:nvSpPr>
        <p:spPr>
          <a:xfrm>
            <a:off x="1117600" y="467380"/>
            <a:ext cx="11074500" cy="523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2800">
                <a:solidFill>
                  <a:schemeClr val="dk1"/>
                </a:solidFill>
                <a:latin typeface="Rubik SemiBold"/>
                <a:ea typeface="Rubik SemiBold"/>
                <a:cs typeface="Rubik SemiBold"/>
                <a:sym typeface="Rubik SemiBold"/>
              </a:rPr>
              <a:t>History of COPUOS and Space Law</a:t>
            </a:r>
            <a:endParaRPr>
              <a:latin typeface="Rubik SemiBold"/>
              <a:ea typeface="Rubik SemiBold"/>
              <a:cs typeface="Rubik SemiBold"/>
              <a:sym typeface="Rubik SemiBold"/>
            </a:endParaRPr>
          </a:p>
        </p:txBody>
      </p:sp>
      <p:sp>
        <p:nvSpPr>
          <p:cNvPr id="446" name="Google Shape;446;p66"/>
          <p:cNvSpPr txBox="1"/>
          <p:nvPr>
            <p:ph idx="12" type="sldNum"/>
          </p:nvPr>
        </p:nvSpPr>
        <p:spPr>
          <a:xfrm>
            <a:off x="11480800" y="6356350"/>
            <a:ext cx="3657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descr="un logo 800" id="447" name="Google Shape;447;p66"/>
          <p:cNvPicPr preferRelativeResize="0"/>
          <p:nvPr/>
        </p:nvPicPr>
        <p:blipFill rotWithShape="1">
          <a:blip r:embed="rId3">
            <a:alphaModFix/>
          </a:blip>
          <a:srcRect b="0" l="0" r="0" t="0"/>
          <a:stretch/>
        </p:blipFill>
        <p:spPr>
          <a:xfrm>
            <a:off x="473049" y="429920"/>
            <a:ext cx="762610" cy="64911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67"/>
          <p:cNvSpPr txBox="1"/>
          <p:nvPr/>
        </p:nvSpPr>
        <p:spPr>
          <a:xfrm>
            <a:off x="0" y="6393359"/>
            <a:ext cx="80265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un logo 800" id="454" name="Google Shape;454;p67"/>
          <p:cNvPicPr preferRelativeResize="0"/>
          <p:nvPr/>
        </p:nvPicPr>
        <p:blipFill rotWithShape="1">
          <a:blip r:embed="rId3">
            <a:alphaModFix/>
          </a:blip>
          <a:srcRect b="0" l="0" r="0" t="0"/>
          <a:stretch/>
        </p:blipFill>
        <p:spPr>
          <a:xfrm>
            <a:off x="473049" y="429920"/>
            <a:ext cx="762610" cy="649110"/>
          </a:xfrm>
          <a:prstGeom prst="rect">
            <a:avLst/>
          </a:prstGeom>
          <a:noFill/>
          <a:ln>
            <a:noFill/>
          </a:ln>
        </p:spPr>
      </p:pic>
      <p:sp>
        <p:nvSpPr>
          <p:cNvPr id="455" name="Google Shape;455;p67"/>
          <p:cNvSpPr txBox="1"/>
          <p:nvPr/>
        </p:nvSpPr>
        <p:spPr>
          <a:xfrm>
            <a:off x="1109871" y="1295400"/>
            <a:ext cx="10269300" cy="4863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800">
                <a:solidFill>
                  <a:schemeClr val="dk1"/>
                </a:solidFill>
                <a:latin typeface="Times New Roman"/>
                <a:ea typeface="Times New Roman"/>
                <a:cs typeface="Times New Roman"/>
                <a:sym typeface="Times New Roman"/>
              </a:rPr>
              <a:t>1959: 24 Member States</a:t>
            </a:r>
            <a:endParaRPr b="1">
              <a:latin typeface="Times New Roman"/>
              <a:ea typeface="Times New Roman"/>
              <a:cs typeface="Times New Roman"/>
              <a:sym typeface="Times New Roman"/>
            </a:endParaRPr>
          </a:p>
          <a:p>
            <a:pPr indent="0" lvl="0" marL="0" marR="0" rtl="0" algn="l">
              <a:spcBef>
                <a:spcPts val="0"/>
              </a:spcBef>
              <a:spcAft>
                <a:spcPts val="0"/>
              </a:spcAft>
              <a:buNone/>
            </a:pPr>
            <a:r>
              <a:rPr b="1" lang="en" sz="1800">
                <a:solidFill>
                  <a:schemeClr val="dk1"/>
                </a:solidFill>
                <a:latin typeface="Times New Roman"/>
                <a:ea typeface="Times New Roman"/>
                <a:cs typeface="Times New Roman"/>
                <a:sym typeface="Times New Roman"/>
              </a:rPr>
              <a:t>2022: 100 Member States</a:t>
            </a:r>
            <a:endParaRPr b="1">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 sz="1600">
                <a:solidFill>
                  <a:schemeClr val="dk1"/>
                </a:solidFill>
                <a:latin typeface="Times New Roman"/>
                <a:ea typeface="Times New Roman"/>
                <a:cs typeface="Times New Roman"/>
                <a:sym typeface="Times New Roman"/>
              </a:rPr>
              <a:t>Albania, Algeria, Angola, Argentina, Armenia, Australia, Austria, Azerbaijan, Bahrain, Bangladesh, Belarus, Belgium,  Benin, Bolivia, Brazil, Bulgaria, Burkina Faso, Cameroon, Canada, Chad, Chile, China, Colombia, Costa Rica, Cuba, Cyprus, Czech Republic, Denmark, Dominican Republic, Ecuador, Egypt, El Salvador, Ethiopia, Finland, France, Germany, Ghana, Greece, Hungary, India, Indonesia, Iran, Iraq, Israel, Italy, Japan, Jordan, Kazakhstan, Kenya, Kuwait, Lebanon, Libya, Luxembourg, Malaysia, Mauritius, Mexico, Mongolia, Morocco, Netherlands, New Zealand, Nicaragua, Niger, Nigeria, Norway, Oman, Pakistan, Panama, Paraguay, Peru, Philippines, Poland, Portugal, Qatar, Republic of Korea, Romania, Russian Federation, Rwanda, Saudi Arabia, Senegal, Sierra Leone, Singapore, Slovakia, Slovenia, South Africa, Spain, Sri Lanka, Sudan, Sweden, Switzerland, Syrian Arab Republic, Thailand, Tunisia, Turkey, Ukraine, United Arab Emirates, United Kingdom of Great Britain and Northern Ireland, United States of America, Uruguay, Venezuela &amp; Viet Nam</a:t>
            </a:r>
            <a:endParaRPr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marR="0" rtl="0" algn="r">
              <a:spcBef>
                <a:spcPts val="0"/>
              </a:spcBef>
              <a:spcAft>
                <a:spcPts val="0"/>
              </a:spcAft>
              <a:buNone/>
            </a:pPr>
            <a:r>
              <a:rPr b="1" lang="en" sz="1600">
                <a:solidFill>
                  <a:schemeClr val="hlink"/>
                </a:solidFill>
                <a:uFill>
                  <a:noFill/>
                </a:uFill>
                <a:latin typeface="Times New Roman"/>
                <a:ea typeface="Times New Roman"/>
                <a:cs typeface="Times New Roman"/>
                <a:sym typeface="Times New Roman"/>
                <a:hlinkClick r:id="rId4"/>
              </a:rPr>
              <a:t>https://www.unoosa.org/oosa/en/ourwork/copuos/members/evolution.html</a:t>
            </a:r>
            <a:endParaRPr b="1" sz="1600">
              <a:solidFill>
                <a:schemeClr val="dk1"/>
              </a:solidFill>
              <a:latin typeface="Times New Roman"/>
              <a:ea typeface="Times New Roman"/>
              <a:cs typeface="Times New Roman"/>
              <a:sym typeface="Times New Roman"/>
            </a:endParaRPr>
          </a:p>
        </p:txBody>
      </p:sp>
      <p:sp>
        <p:nvSpPr>
          <p:cNvPr id="456" name="Google Shape;456;p67"/>
          <p:cNvSpPr txBox="1"/>
          <p:nvPr/>
        </p:nvSpPr>
        <p:spPr>
          <a:xfrm>
            <a:off x="1117600" y="493693"/>
            <a:ext cx="11074500" cy="52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800">
                <a:solidFill>
                  <a:schemeClr val="dk1"/>
                </a:solidFill>
                <a:latin typeface="Rubik SemiBold"/>
                <a:ea typeface="Rubik SemiBold"/>
                <a:cs typeface="Rubik SemiBold"/>
                <a:sym typeface="Rubik SemiBold"/>
              </a:rPr>
              <a:t>	COPUOS Members and Observers</a:t>
            </a:r>
            <a:endParaRPr>
              <a:latin typeface="Rubik SemiBold"/>
              <a:ea typeface="Rubik SemiBold"/>
              <a:cs typeface="Rubik SemiBold"/>
              <a:sym typeface="Rubik SemiBo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pic>
        <p:nvPicPr>
          <p:cNvPr descr="un logo 800" id="462" name="Google Shape;462;p68"/>
          <p:cNvPicPr preferRelativeResize="0"/>
          <p:nvPr/>
        </p:nvPicPr>
        <p:blipFill rotWithShape="1">
          <a:blip r:embed="rId3">
            <a:alphaModFix/>
          </a:blip>
          <a:srcRect b="0" l="0" r="0" t="0"/>
          <a:stretch/>
        </p:blipFill>
        <p:spPr>
          <a:xfrm>
            <a:off x="473049" y="429920"/>
            <a:ext cx="762610" cy="649110"/>
          </a:xfrm>
          <a:prstGeom prst="rect">
            <a:avLst/>
          </a:prstGeom>
          <a:noFill/>
          <a:ln>
            <a:noFill/>
          </a:ln>
        </p:spPr>
      </p:pic>
      <p:graphicFrame>
        <p:nvGraphicFramePr>
          <p:cNvPr id="463" name="Google Shape;463;p68"/>
          <p:cNvGraphicFramePr/>
          <p:nvPr/>
        </p:nvGraphicFramePr>
        <p:xfrm>
          <a:off x="609600" y="1295400"/>
          <a:ext cx="3000000" cy="3000000"/>
        </p:xfrm>
        <a:graphic>
          <a:graphicData uri="http://schemas.openxmlformats.org/drawingml/2006/table">
            <a:tbl>
              <a:tblPr>
                <a:noFill/>
                <a:tableStyleId>{AE1DD5AB-99AB-40C5-8E72-F012EE67F1B2}</a:tableStyleId>
              </a:tblPr>
              <a:tblGrid>
                <a:gridCol w="11109375"/>
              </a:tblGrid>
              <a:tr h="464800">
                <a:tc>
                  <a:txBody>
                    <a:bodyPr/>
                    <a:lstStyle/>
                    <a:p>
                      <a:pPr indent="0" lvl="0" marL="0" marR="0" rtl="0" algn="ctr">
                        <a:spcBef>
                          <a:spcPts val="0"/>
                        </a:spcBef>
                        <a:spcAft>
                          <a:spcPts val="0"/>
                        </a:spcAft>
                        <a:buNone/>
                      </a:pPr>
                      <a:r>
                        <a:rPr b="1" lang="en" sz="2000">
                          <a:latin typeface="Times New Roman"/>
                          <a:ea typeface="Times New Roman"/>
                          <a:cs typeface="Times New Roman"/>
                          <a:sym typeface="Times New Roman"/>
                        </a:rPr>
                        <a:t>International Intergovernmental and Non-Governmental </a:t>
                      </a:r>
                      <a:r>
                        <a:rPr b="1" i="0" lang="en" sz="2000" u="none" cap="none" strike="noStrike">
                          <a:solidFill>
                            <a:srgbClr val="000000"/>
                          </a:solidFill>
                          <a:latin typeface="Times New Roman"/>
                          <a:ea typeface="Times New Roman"/>
                          <a:cs typeface="Times New Roman"/>
                          <a:sym typeface="Times New Roman"/>
                        </a:rPr>
                        <a:t>Observers</a:t>
                      </a:r>
                      <a:endParaRPr b="1" i="0" sz="2000" u="none" cap="none" strike="noStrike">
                        <a:solidFill>
                          <a:srgbClr val="000000"/>
                        </a:solidFill>
                        <a:latin typeface="Times New Roman"/>
                        <a:ea typeface="Times New Roman"/>
                        <a:cs typeface="Times New Roman"/>
                        <a:sym typeface="Times New Roman"/>
                      </a:endParaRPr>
                    </a:p>
                    <a:p>
                      <a:pPr indent="0" lvl="0" marL="0" rtl="0" algn="just">
                        <a:lnSpc>
                          <a:spcPct val="115000"/>
                        </a:lnSpc>
                        <a:spcBef>
                          <a:spcPts val="0"/>
                        </a:spcBef>
                        <a:spcAft>
                          <a:spcPts val="0"/>
                        </a:spcAft>
                        <a:buSzPts val="1100"/>
                        <a:buNone/>
                      </a:pPr>
                      <a:r>
                        <a:t/>
                      </a:r>
                      <a:endParaRPr b="1" sz="2200">
                        <a:latin typeface="Times New Roman"/>
                        <a:ea typeface="Times New Roman"/>
                        <a:cs typeface="Times New Roman"/>
                        <a:sym typeface="Times New Roman"/>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64" name="Google Shape;464;p68"/>
          <p:cNvSpPr txBox="1"/>
          <p:nvPr/>
        </p:nvSpPr>
        <p:spPr>
          <a:xfrm>
            <a:off x="1117600" y="493693"/>
            <a:ext cx="11074500" cy="52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800">
                <a:solidFill>
                  <a:schemeClr val="dk1"/>
                </a:solidFill>
                <a:latin typeface="Rubik SemiBold"/>
                <a:ea typeface="Rubik SemiBold"/>
                <a:cs typeface="Rubik SemiBold"/>
                <a:sym typeface="Rubik SemiBold"/>
              </a:rPr>
              <a:t>	COPUOS Members and Observers</a:t>
            </a:r>
            <a:endParaRPr>
              <a:latin typeface="Rubik SemiBold"/>
              <a:ea typeface="Rubik SemiBold"/>
              <a:cs typeface="Rubik SemiBold"/>
              <a:sym typeface="Rubik SemiBold"/>
            </a:endParaRPr>
          </a:p>
        </p:txBody>
      </p:sp>
      <p:sp>
        <p:nvSpPr>
          <p:cNvPr id="465" name="Google Shape;465;p68"/>
          <p:cNvSpPr txBox="1"/>
          <p:nvPr/>
        </p:nvSpPr>
        <p:spPr>
          <a:xfrm>
            <a:off x="609600" y="2084025"/>
            <a:ext cx="11109300" cy="4117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a:solidFill>
                  <a:schemeClr val="dk1"/>
                </a:solidFill>
                <a:latin typeface="Times New Roman"/>
                <a:ea typeface="Times New Roman"/>
                <a:cs typeface="Times New Roman"/>
                <a:sym typeface="Times New Roman"/>
              </a:rPr>
              <a:t>AARSE: African Association of Remote Sensing of the Environment; AOCRS: African Organization of Cartography and Remote Sensing; APSCO: The Asia-Pacific Space Cooperation Organization; ARSCAW: Association of Remote Sensing Centres in the Arab World; ASE: Association of Space Explorers; CANEUS-International; CEOS: Committee on Earth Observation Satellites; COSPAR: Committee on Space Research; CRTEAN: Centre Regional de teledetection des Etats de l'Afrique duNord; ESA: European Space Agency; ESF: European Science Foundation, represented by the European Space Sciences Committee; ESO: European Organisation for Astronomical Research in the Southern Hemisphere; ESPI: European Space Policy Institute; EU: European Union; EURISY: European Association for the International Space Year; EUTELSAT-IGO: European Telecommunications Satellite Organization; For All Moonkind; IAA: International Academy of Astronautics; IAASS: International Association for the Advancement of Space Safety; IATA: International Air Transport Association; IAU: International Astronomical Union; Ibero-American Institute of Aeronautic and Space Law and Commercial Aviation; IIASA: International Institute for Applied Systems Analysis; IISL: International Institute of Space Law; ILA: International Law Association; IMSO: International Mobile Satellite Organization; International Astronautical Federation; International Institute for the Unification of Private Law (UNIDROIT); INTERSPUTNIK: International Organization of Space Communications; ISNET: Inter Islamic Network on Space Sciences and Technology; ISO: International Organization of Standardization; ISPRS: International Society for Photogrammetry and Remote Sensing; ISU: International Space University; ITSO: International Telecommunication Satellite Organization; Moon Village Association; NSS: National Space Society; Open Lunar Foundation; PSIPW: Prince Sultan Bin Abdulaziz International Prize for Water; SCOSTEP: Scientific Committee on Solar-Terrestrial Physics;SGAC: Space Generation Advisory Council: Square Kilometre Array Observatory; SWF: Secure World Foundation; TPS: The Planetary Society; UNISEC-Global: University Space Engineering Consortium-Global; WSWA: World Space Week Association</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69"/>
          <p:cNvSpPr txBox="1"/>
          <p:nvPr>
            <p:ph idx="12" type="sldNum"/>
          </p:nvPr>
        </p:nvSpPr>
        <p:spPr>
          <a:xfrm>
            <a:off x="11480800" y="6356350"/>
            <a:ext cx="3657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descr="04-l.jpg" id="471" name="Google Shape;471;p69"/>
          <p:cNvPicPr preferRelativeResize="0"/>
          <p:nvPr/>
        </p:nvPicPr>
        <p:blipFill rotWithShape="1">
          <a:blip r:embed="rId3">
            <a:alphaModFix/>
          </a:blip>
          <a:srcRect b="0" l="0" r="0" t="0"/>
          <a:stretch/>
        </p:blipFill>
        <p:spPr>
          <a:xfrm>
            <a:off x="-92400" y="-101450"/>
            <a:ext cx="12458700" cy="7008025"/>
          </a:xfrm>
          <a:prstGeom prst="rect">
            <a:avLst/>
          </a:prstGeom>
          <a:noFill/>
          <a:ln>
            <a:noFill/>
          </a:ln>
        </p:spPr>
      </p:pic>
      <p:sp>
        <p:nvSpPr>
          <p:cNvPr id="472" name="Google Shape;472;p69"/>
          <p:cNvSpPr txBox="1"/>
          <p:nvPr/>
        </p:nvSpPr>
        <p:spPr>
          <a:xfrm>
            <a:off x="4775200" y="4452877"/>
            <a:ext cx="7395600" cy="2862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 sz="1800">
                <a:solidFill>
                  <a:srgbClr val="FFFFFF"/>
                </a:solidFill>
                <a:latin typeface="Rubik SemiBold"/>
                <a:ea typeface="Rubik SemiBold"/>
                <a:cs typeface="Rubik SemiBold"/>
                <a:sym typeface="Rubik SemiBold"/>
              </a:rPr>
              <a:t>10 September 1962</a:t>
            </a:r>
            <a:endParaRPr>
              <a:latin typeface="Rubik SemiBold"/>
              <a:ea typeface="Rubik SemiBold"/>
              <a:cs typeface="Rubik SemiBold"/>
              <a:sym typeface="Rubik SemiBold"/>
            </a:endParaRPr>
          </a:p>
          <a:p>
            <a:pPr indent="0" lvl="0" marL="0" marR="0" rtl="0" algn="r">
              <a:spcBef>
                <a:spcPts val="0"/>
              </a:spcBef>
              <a:spcAft>
                <a:spcPts val="0"/>
              </a:spcAft>
              <a:buNone/>
            </a:pPr>
            <a:r>
              <a:rPr lang="en" sz="1800">
                <a:solidFill>
                  <a:srgbClr val="FFFFFF"/>
                </a:solidFill>
                <a:latin typeface="Rubik SemiBold"/>
                <a:ea typeface="Rubik SemiBold"/>
                <a:cs typeface="Rubik SemiBold"/>
                <a:sym typeface="Rubik SemiBold"/>
              </a:rPr>
              <a:t> Second Session of COPUOS</a:t>
            </a:r>
            <a:endParaRPr>
              <a:latin typeface="Rubik SemiBold"/>
              <a:ea typeface="Rubik SemiBold"/>
              <a:cs typeface="Rubik SemiBold"/>
              <a:sym typeface="Rubik SemiBold"/>
            </a:endParaRPr>
          </a:p>
          <a:p>
            <a:pPr indent="0" lvl="0" marL="0" marR="0" rtl="0" algn="r">
              <a:spcBef>
                <a:spcPts val="0"/>
              </a:spcBef>
              <a:spcAft>
                <a:spcPts val="0"/>
              </a:spcAft>
              <a:buNone/>
            </a:pPr>
            <a:r>
              <a:rPr lang="en" sz="1800">
                <a:solidFill>
                  <a:srgbClr val="FFFFFF"/>
                </a:solidFill>
                <a:latin typeface="Rubik SemiBold"/>
                <a:ea typeface="Rubik SemiBold"/>
                <a:cs typeface="Rubik SemiBold"/>
                <a:sym typeface="Rubik SemiBold"/>
              </a:rPr>
              <a:t> </a:t>
            </a:r>
            <a:endParaRPr>
              <a:latin typeface="Rubik SemiBold"/>
              <a:ea typeface="Rubik SemiBold"/>
              <a:cs typeface="Rubik SemiBold"/>
              <a:sym typeface="Rubik SemiBold"/>
            </a:endParaRPr>
          </a:p>
          <a:p>
            <a:pPr indent="0" lvl="0" marL="0" marR="0" rtl="0" algn="r">
              <a:spcBef>
                <a:spcPts val="0"/>
              </a:spcBef>
              <a:spcAft>
                <a:spcPts val="0"/>
              </a:spcAft>
              <a:buNone/>
            </a:pPr>
            <a:r>
              <a:rPr i="1" lang="en" sz="1800">
                <a:solidFill>
                  <a:srgbClr val="FFFFFF"/>
                </a:solidFill>
                <a:latin typeface="Rubik SemiBold"/>
                <a:ea typeface="Rubik SemiBold"/>
                <a:cs typeface="Rubik SemiBold"/>
                <a:sym typeface="Rubik SemiBold"/>
              </a:rPr>
              <a:t>(first row, left to right): </a:t>
            </a:r>
            <a:endParaRPr>
              <a:latin typeface="Rubik SemiBold"/>
              <a:ea typeface="Rubik SemiBold"/>
              <a:cs typeface="Rubik SemiBold"/>
              <a:sym typeface="Rubik SemiBold"/>
            </a:endParaRPr>
          </a:p>
          <a:p>
            <a:pPr indent="0" lvl="0" marL="0" marR="0" rtl="0" algn="r">
              <a:spcBef>
                <a:spcPts val="0"/>
              </a:spcBef>
              <a:spcAft>
                <a:spcPts val="0"/>
              </a:spcAft>
              <a:buNone/>
            </a:pPr>
            <a:r>
              <a:rPr lang="en" sz="1800">
                <a:solidFill>
                  <a:srgbClr val="FFFFFF"/>
                </a:solidFill>
                <a:latin typeface="Rubik SemiBold"/>
                <a:ea typeface="Rubik SemiBold"/>
                <a:cs typeface="Rubik SemiBold"/>
                <a:sym typeface="Rubik SemiBold"/>
              </a:rPr>
              <a:t>Ambassador T. P. Plimpton (USA), speaking</a:t>
            </a:r>
            <a:endParaRPr>
              <a:latin typeface="Rubik SemiBold"/>
              <a:ea typeface="Rubik SemiBold"/>
              <a:cs typeface="Rubik SemiBold"/>
              <a:sym typeface="Rubik SemiBold"/>
            </a:endParaRPr>
          </a:p>
          <a:p>
            <a:pPr indent="0" lvl="0" marL="0" marR="0" rtl="0" algn="r">
              <a:spcBef>
                <a:spcPts val="0"/>
              </a:spcBef>
              <a:spcAft>
                <a:spcPts val="0"/>
              </a:spcAft>
              <a:buNone/>
            </a:pPr>
            <a:r>
              <a:rPr lang="en" sz="1800">
                <a:solidFill>
                  <a:srgbClr val="FFFFFF"/>
                </a:solidFill>
                <a:latin typeface="Rubik SemiBold"/>
                <a:ea typeface="Rubik SemiBold"/>
                <a:cs typeface="Rubik SemiBold"/>
                <a:sym typeface="Rubik SemiBold"/>
              </a:rPr>
              <a:t>Miss. J.A.C. Gutteridge (UK)</a:t>
            </a:r>
            <a:endParaRPr>
              <a:latin typeface="Rubik SemiBold"/>
              <a:ea typeface="Rubik SemiBold"/>
              <a:cs typeface="Rubik SemiBold"/>
              <a:sym typeface="Rubik SemiBold"/>
            </a:endParaRPr>
          </a:p>
          <a:p>
            <a:pPr indent="0" lvl="0" marL="0" marR="0" rtl="0" algn="r">
              <a:spcBef>
                <a:spcPts val="0"/>
              </a:spcBef>
              <a:spcAft>
                <a:spcPts val="0"/>
              </a:spcAft>
              <a:buNone/>
            </a:pPr>
            <a:r>
              <a:rPr lang="en" sz="1800">
                <a:solidFill>
                  <a:srgbClr val="FFFFFF"/>
                </a:solidFill>
                <a:latin typeface="Rubik SemiBold"/>
                <a:ea typeface="Rubik SemiBold"/>
                <a:cs typeface="Rubik SemiBold"/>
                <a:sym typeface="Rubik SemiBold"/>
              </a:rPr>
              <a:t>Mr. El Sayed Raouf El Reedy (United Arab Republic)</a:t>
            </a:r>
            <a:endParaRPr>
              <a:latin typeface="Rubik SemiBold"/>
              <a:ea typeface="Rubik SemiBold"/>
              <a:cs typeface="Rubik SemiBold"/>
              <a:sym typeface="Rubik SemiBold"/>
            </a:endParaRPr>
          </a:p>
          <a:p>
            <a:pPr indent="0" lvl="0" marL="0" marR="0" rtl="0" algn="r">
              <a:spcBef>
                <a:spcPts val="0"/>
              </a:spcBef>
              <a:spcAft>
                <a:spcPts val="0"/>
              </a:spcAft>
              <a:buNone/>
            </a:pPr>
            <a:r>
              <a:rPr lang="en" sz="1800">
                <a:solidFill>
                  <a:srgbClr val="FFFFFF"/>
                </a:solidFill>
                <a:latin typeface="Rubik SemiBold"/>
                <a:ea typeface="Rubik SemiBold"/>
                <a:cs typeface="Rubik SemiBold"/>
                <a:sym typeface="Rubik SemiBold"/>
              </a:rPr>
              <a:t>Ambassador Platon Morozov (USSR).</a:t>
            </a:r>
            <a:endParaRPr>
              <a:latin typeface="Rubik SemiBold"/>
              <a:ea typeface="Rubik SemiBold"/>
              <a:cs typeface="Rubik SemiBold"/>
              <a:sym typeface="Rubik SemiBold"/>
            </a:endParaRPr>
          </a:p>
          <a:p>
            <a:pPr indent="0" lvl="0" marL="0" marR="0" rtl="0" algn="r">
              <a:spcBef>
                <a:spcPts val="0"/>
              </a:spcBef>
              <a:spcAft>
                <a:spcPts val="0"/>
              </a:spcAft>
              <a:buNone/>
            </a:pPr>
            <a:r>
              <a:rPr lang="en" sz="1800">
                <a:solidFill>
                  <a:srgbClr val="FFFFFF"/>
                </a:solidFill>
                <a:latin typeface="Rubik SemiBold"/>
                <a:ea typeface="Rubik SemiBold"/>
                <a:cs typeface="Rubik SemiBold"/>
                <a:sym typeface="Rubik SemiBold"/>
              </a:rPr>
              <a:t> </a:t>
            </a:r>
            <a:endParaRPr>
              <a:latin typeface="Rubik SemiBold"/>
              <a:ea typeface="Rubik SemiBold"/>
              <a:cs typeface="Rubik SemiBold"/>
              <a:sym typeface="Rubik SemiBold"/>
            </a:endParaRPr>
          </a:p>
          <a:p>
            <a:pPr indent="0" lvl="0" marL="0" marR="0" rtl="0" algn="r">
              <a:spcBef>
                <a:spcPts val="0"/>
              </a:spcBef>
              <a:spcAft>
                <a:spcPts val="0"/>
              </a:spcAft>
              <a:buNone/>
            </a:pPr>
            <a:r>
              <a:t/>
            </a:r>
            <a:endParaRPr sz="1800">
              <a:solidFill>
                <a:srgbClr val="FFFFFF"/>
              </a:solidFill>
              <a:latin typeface="Rubik SemiBold"/>
              <a:ea typeface="Rubik SemiBold"/>
              <a:cs typeface="Rubik SemiBold"/>
              <a:sym typeface="Rubik SemiBo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70"/>
          <p:cNvSpPr txBox="1"/>
          <p:nvPr>
            <p:ph idx="12" type="sldNum"/>
          </p:nvPr>
        </p:nvSpPr>
        <p:spPr>
          <a:xfrm>
            <a:off x="11480800" y="6356350"/>
            <a:ext cx="3657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descr="COPUOS1963.jpg" id="478" name="Google Shape;478;p7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79" name="Google Shape;479;p70"/>
          <p:cNvSpPr txBox="1"/>
          <p:nvPr/>
        </p:nvSpPr>
        <p:spPr>
          <a:xfrm>
            <a:off x="2438400" y="5845314"/>
            <a:ext cx="8534400" cy="769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 sz="1800">
                <a:solidFill>
                  <a:schemeClr val="dk1"/>
                </a:solidFill>
                <a:latin typeface="Rubik SemiBold"/>
                <a:ea typeface="Rubik SemiBold"/>
                <a:cs typeface="Rubik SemiBold"/>
                <a:sym typeface="Rubik SemiBold"/>
              </a:rPr>
              <a:t>9 September 1963</a:t>
            </a:r>
            <a:r>
              <a:rPr lang="en" sz="1800">
                <a:solidFill>
                  <a:schemeClr val="dk1"/>
                </a:solidFill>
                <a:latin typeface="Rubik SemiBold"/>
                <a:ea typeface="Rubik SemiBold"/>
                <a:cs typeface="Rubik SemiBold"/>
                <a:sym typeface="Rubik SemiBold"/>
              </a:rPr>
              <a:t>   Fourth Session of COPUOS</a:t>
            </a:r>
            <a:endParaRPr>
              <a:latin typeface="Rubik SemiBold"/>
              <a:ea typeface="Rubik SemiBold"/>
              <a:cs typeface="Rubik SemiBold"/>
              <a:sym typeface="Rubik SemiBold"/>
            </a:endParaRPr>
          </a:p>
          <a:p>
            <a:pPr indent="0" lvl="0" marL="0" marR="0" rtl="0" algn="ctr">
              <a:spcBef>
                <a:spcPts val="0"/>
              </a:spcBef>
              <a:spcAft>
                <a:spcPts val="0"/>
              </a:spcAft>
              <a:buNone/>
            </a:pPr>
            <a:r>
              <a:rPr lang="en" sz="1800">
                <a:solidFill>
                  <a:schemeClr val="dk1"/>
                </a:solidFill>
                <a:latin typeface="Rubik SemiBold"/>
                <a:ea typeface="Rubik SemiBold"/>
                <a:cs typeface="Rubik SemiBold"/>
                <a:sym typeface="Rubik SemiBold"/>
              </a:rPr>
              <a:t>United Nations, New York.</a:t>
            </a:r>
            <a:endParaRPr>
              <a:latin typeface="Rubik SemiBold"/>
              <a:ea typeface="Rubik SemiBold"/>
              <a:cs typeface="Rubik SemiBold"/>
              <a:sym typeface="Rubik SemiBold"/>
            </a:endParaRPr>
          </a:p>
          <a:p>
            <a:pPr indent="0" lvl="0" marL="0" marR="0" rtl="0" algn="ctr">
              <a:spcBef>
                <a:spcPts val="0"/>
              </a:spcBef>
              <a:spcAft>
                <a:spcPts val="0"/>
              </a:spcAft>
              <a:buNone/>
            </a:pPr>
            <a:r>
              <a:t/>
            </a:r>
            <a:endParaRPr sz="800">
              <a:solidFill>
                <a:schemeClr val="dk1"/>
              </a:solidFill>
              <a:latin typeface="Rubik"/>
              <a:ea typeface="Rubik"/>
              <a:cs typeface="Rubik"/>
              <a:sym typeface="Rubik"/>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83" name="Shape 483"/>
        <p:cNvGrpSpPr/>
        <p:nvPr/>
      </p:nvGrpSpPr>
      <p:grpSpPr>
        <a:xfrm>
          <a:off x="0" y="0"/>
          <a:ext cx="0" cy="0"/>
          <a:chOff x="0" y="0"/>
          <a:chExt cx="0" cy="0"/>
        </a:xfrm>
      </p:grpSpPr>
      <p:sp>
        <p:nvSpPr>
          <p:cNvPr id="484" name="Google Shape;484;p71"/>
          <p:cNvSpPr txBox="1"/>
          <p:nvPr>
            <p:ph idx="12" type="sldNum"/>
          </p:nvPr>
        </p:nvSpPr>
        <p:spPr>
          <a:xfrm>
            <a:off x="11480800" y="6356350"/>
            <a:ext cx="3657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descr="photo (1).JPG" id="485" name="Google Shape;485;p71"/>
          <p:cNvPicPr preferRelativeResize="0"/>
          <p:nvPr/>
        </p:nvPicPr>
        <p:blipFill rotWithShape="1">
          <a:blip r:embed="rId3">
            <a:alphaModFix/>
          </a:blip>
          <a:srcRect b="0" l="0" r="0" t="0"/>
          <a:stretch/>
        </p:blipFill>
        <p:spPr>
          <a:xfrm>
            <a:off x="1486762" y="0"/>
            <a:ext cx="9218476" cy="6913851"/>
          </a:xfrm>
          <a:prstGeom prst="rect">
            <a:avLst/>
          </a:prstGeom>
          <a:noFill/>
          <a:ln>
            <a:noFill/>
          </a:ln>
        </p:spPr>
      </p:pic>
      <p:sp>
        <p:nvSpPr>
          <p:cNvPr id="486" name="Google Shape;486;p71"/>
          <p:cNvSpPr txBox="1"/>
          <p:nvPr/>
        </p:nvSpPr>
        <p:spPr>
          <a:xfrm>
            <a:off x="1486725" y="6487000"/>
            <a:ext cx="9218400" cy="571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000">
                <a:solidFill>
                  <a:srgbClr val="FFB81C"/>
                </a:solidFill>
                <a:highlight>
                  <a:srgbClr val="000000"/>
                </a:highlight>
                <a:latin typeface="Rubik Medium"/>
                <a:ea typeface="Rubik Medium"/>
                <a:cs typeface="Rubik Medium"/>
                <a:sym typeface="Rubik Medium"/>
              </a:rPr>
              <a:t>2014 Scientific and Technical Subcommittee</a:t>
            </a:r>
            <a:endParaRPr>
              <a:solidFill>
                <a:srgbClr val="FFB81C"/>
              </a:solidFill>
              <a:highlight>
                <a:srgbClr val="000000"/>
              </a:highlight>
              <a:latin typeface="Rubik Medium"/>
              <a:ea typeface="Rubik Medium"/>
              <a:cs typeface="Rubik Medium"/>
              <a:sym typeface="Rubik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117" name="Shape 117"/>
        <p:cNvGrpSpPr/>
        <p:nvPr/>
      </p:nvGrpSpPr>
      <p:grpSpPr>
        <a:xfrm>
          <a:off x="0" y="0"/>
          <a:ext cx="0" cy="0"/>
          <a:chOff x="0" y="0"/>
          <a:chExt cx="0" cy="0"/>
        </a:xfrm>
      </p:grpSpPr>
      <p:sp>
        <p:nvSpPr>
          <p:cNvPr id="118" name="Google Shape;118;p18"/>
          <p:cNvSpPr txBox="1"/>
          <p:nvPr>
            <p:ph idx="4294967295" type="subTitle"/>
          </p:nvPr>
        </p:nvSpPr>
        <p:spPr>
          <a:xfrm>
            <a:off x="436250" y="557750"/>
            <a:ext cx="10996200" cy="57513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9600"/>
              <a:buNone/>
            </a:pPr>
            <a:r>
              <a:rPr b="1" lang="en" sz="5000">
                <a:solidFill>
                  <a:srgbClr val="FFB81C"/>
                </a:solidFill>
                <a:latin typeface="Rubik"/>
                <a:ea typeface="Rubik"/>
                <a:cs typeface="Rubik"/>
                <a:sym typeface="Rubik"/>
              </a:rPr>
              <a:t>Principal E</a:t>
            </a:r>
            <a:r>
              <a:rPr b="1" lang="en" sz="5000">
                <a:solidFill>
                  <a:srgbClr val="FFB81C"/>
                </a:solidFill>
                <a:latin typeface="Rubik"/>
                <a:ea typeface="Rubik"/>
                <a:cs typeface="Rubik"/>
                <a:sym typeface="Rubik"/>
              </a:rPr>
              <a:t>lements</a:t>
            </a:r>
            <a:r>
              <a:rPr b="1" lang="en" sz="5000">
                <a:solidFill>
                  <a:srgbClr val="FFB81C"/>
                </a:solidFill>
                <a:latin typeface="Rubik"/>
                <a:ea typeface="Rubik"/>
                <a:cs typeface="Rubik"/>
                <a:sym typeface="Rubik"/>
              </a:rPr>
              <a:t> of the </a:t>
            </a:r>
            <a:endParaRPr b="1" sz="5000">
              <a:solidFill>
                <a:srgbClr val="FFB81C"/>
              </a:solidFill>
              <a:latin typeface="Rubik"/>
              <a:ea typeface="Rubik"/>
              <a:cs typeface="Rubik"/>
              <a:sym typeface="Rubik"/>
            </a:endParaRPr>
          </a:p>
          <a:p>
            <a:pPr indent="0" lvl="0" marL="0" rtl="0" algn="ctr">
              <a:spcBef>
                <a:spcPts val="0"/>
              </a:spcBef>
              <a:spcAft>
                <a:spcPts val="0"/>
              </a:spcAft>
              <a:buClr>
                <a:schemeClr val="lt1"/>
              </a:buClr>
              <a:buSzPts val="9600"/>
              <a:buNone/>
            </a:pPr>
            <a:r>
              <a:rPr b="1" lang="en" sz="5000">
                <a:solidFill>
                  <a:srgbClr val="FFB81C"/>
                </a:solidFill>
                <a:latin typeface="Rubik"/>
                <a:ea typeface="Rubik"/>
                <a:cs typeface="Rubik"/>
                <a:sym typeface="Rubik"/>
              </a:rPr>
              <a:t>1967 Outer Space Treaty </a:t>
            </a:r>
            <a:endParaRPr b="1" sz="5000">
              <a:solidFill>
                <a:srgbClr val="FFB81C"/>
              </a:solidFill>
              <a:latin typeface="Rubik"/>
              <a:ea typeface="Rubik"/>
              <a:cs typeface="Rubik"/>
              <a:sym typeface="Rubik"/>
            </a:endParaRPr>
          </a:p>
          <a:p>
            <a:pPr indent="0" lvl="0" marL="0" rtl="0" algn="l">
              <a:spcBef>
                <a:spcPts val="0"/>
              </a:spcBef>
              <a:spcAft>
                <a:spcPts val="0"/>
              </a:spcAft>
              <a:buClr>
                <a:schemeClr val="lt1"/>
              </a:buClr>
              <a:buSzPts val="9600"/>
              <a:buNone/>
            </a:pPr>
            <a:r>
              <a:t/>
            </a:r>
            <a:endParaRPr>
              <a:solidFill>
                <a:srgbClr val="FFB81C"/>
              </a:solidFill>
              <a:latin typeface="Droid Sans"/>
              <a:ea typeface="Droid Sans"/>
              <a:cs typeface="Droid Sans"/>
              <a:sym typeface="Droid Sans"/>
            </a:endParaRPr>
          </a:p>
          <a:p>
            <a:pPr indent="0" lvl="0" marL="0" rtl="0" algn="l">
              <a:spcBef>
                <a:spcPts val="0"/>
              </a:spcBef>
              <a:spcAft>
                <a:spcPts val="0"/>
              </a:spcAft>
              <a:buClr>
                <a:schemeClr val="lt1"/>
              </a:buClr>
              <a:buSzPts val="9600"/>
              <a:buNone/>
            </a:pPr>
            <a:r>
              <a:t/>
            </a:r>
            <a:endParaRPr>
              <a:solidFill>
                <a:srgbClr val="FFB81C"/>
              </a:solidFill>
              <a:latin typeface="Droid Sans"/>
              <a:ea typeface="Droid Sans"/>
              <a:cs typeface="Droid Sans"/>
              <a:sym typeface="Droid Sans"/>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Art. 1 – Freedom of exploration and use</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Art. 2 – Principle of non-appropriation</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Art. 3 – Applicability of international law to space</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Art. 4 – Non-weaponization of outer space</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Art. 5 – Treatment of astronauts</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Art. 6 – International responsibility</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Art. 7 – International liability</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Art. 8 – Jurisdiction &amp; control</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rPr lang="en">
                <a:solidFill>
                  <a:srgbClr val="FFB81C"/>
                </a:solidFill>
                <a:latin typeface="Rubik Medium"/>
                <a:ea typeface="Rubik Medium"/>
                <a:cs typeface="Rubik Medium"/>
                <a:sym typeface="Rubik Medium"/>
              </a:rPr>
              <a:t>Art. 9 – Cooperation &amp; mutual assistance; due regard</a:t>
            </a:r>
            <a:endParaRPr>
              <a:solidFill>
                <a:srgbClr val="FFB81C"/>
              </a:solidFill>
              <a:latin typeface="Rubik Medium"/>
              <a:ea typeface="Rubik Medium"/>
              <a:cs typeface="Rubik Medium"/>
              <a:sym typeface="Rubik Medium"/>
            </a:endParaRPr>
          </a:p>
          <a:p>
            <a:pPr indent="0" lvl="0" marL="0" rtl="0" algn="l">
              <a:spcBef>
                <a:spcPts val="0"/>
              </a:spcBef>
              <a:spcAft>
                <a:spcPts val="0"/>
              </a:spcAft>
              <a:buClr>
                <a:schemeClr val="lt1"/>
              </a:buClr>
              <a:buSzPts val="9600"/>
              <a:buNone/>
            </a:pPr>
            <a:r>
              <a:t/>
            </a:r>
            <a:endParaRPr b="1">
              <a:solidFill>
                <a:srgbClr val="FFB81C"/>
              </a:solidFill>
              <a:latin typeface="Droid Sans"/>
              <a:ea typeface="Droid Sans"/>
              <a:cs typeface="Droid Sans"/>
              <a:sym typeface="Droid Sans"/>
            </a:endParaRPr>
          </a:p>
          <a:p>
            <a:pPr indent="0" lvl="0" marL="0" rtl="0" algn="l">
              <a:spcBef>
                <a:spcPts val="0"/>
              </a:spcBef>
              <a:spcAft>
                <a:spcPts val="0"/>
              </a:spcAft>
              <a:buClr>
                <a:schemeClr val="lt1"/>
              </a:buClr>
              <a:buSzPts val="9600"/>
              <a:buNone/>
            </a:pPr>
            <a:r>
              <a:t/>
            </a:r>
            <a:endParaRPr b="1">
              <a:solidFill>
                <a:srgbClr val="FFB81C"/>
              </a:solidFill>
              <a:latin typeface="Droid Sans"/>
              <a:ea typeface="Droid Sans"/>
              <a:cs typeface="Droid Sans"/>
              <a:sym typeface="Droid Sans"/>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72"/>
          <p:cNvSpPr txBox="1"/>
          <p:nvPr>
            <p:ph idx="12" type="sldNum"/>
          </p:nvPr>
        </p:nvSpPr>
        <p:spPr>
          <a:xfrm>
            <a:off x="11480800" y="6356350"/>
            <a:ext cx="3657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descr="XL800324.JPG" id="492" name="Google Shape;492;p72"/>
          <p:cNvPicPr preferRelativeResize="0"/>
          <p:nvPr/>
        </p:nvPicPr>
        <p:blipFill rotWithShape="1">
          <a:blip r:embed="rId3">
            <a:alphaModFix/>
          </a:blip>
          <a:srcRect b="0" l="0" r="0" t="0"/>
          <a:stretch/>
        </p:blipFill>
        <p:spPr>
          <a:xfrm>
            <a:off x="0" y="-762000"/>
            <a:ext cx="12192000" cy="9144000"/>
          </a:xfrm>
          <a:prstGeom prst="rect">
            <a:avLst/>
          </a:prstGeom>
          <a:noFill/>
          <a:ln>
            <a:noFill/>
          </a:ln>
        </p:spPr>
      </p:pic>
      <p:sp>
        <p:nvSpPr>
          <p:cNvPr id="493" name="Google Shape;493;p72"/>
          <p:cNvSpPr txBox="1"/>
          <p:nvPr/>
        </p:nvSpPr>
        <p:spPr>
          <a:xfrm>
            <a:off x="0" y="6172200"/>
            <a:ext cx="61437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500">
                <a:solidFill>
                  <a:schemeClr val="dk1"/>
                </a:solidFill>
                <a:highlight>
                  <a:srgbClr val="888888"/>
                </a:highlight>
                <a:latin typeface="Rubik Medium"/>
                <a:ea typeface="Rubik Medium"/>
                <a:cs typeface="Rubik Medium"/>
                <a:sym typeface="Rubik Medium"/>
              </a:rPr>
              <a:t>2010 COPUOS in the UN Vienna “M” Building, </a:t>
            </a:r>
            <a:endParaRPr sz="1500">
              <a:solidFill>
                <a:schemeClr val="dk1"/>
              </a:solidFill>
              <a:highlight>
                <a:srgbClr val="888888"/>
              </a:highlight>
              <a:latin typeface="Rubik Medium"/>
              <a:ea typeface="Rubik Medium"/>
              <a:cs typeface="Rubik Medium"/>
              <a:sym typeface="Rubik Medium"/>
            </a:endParaRPr>
          </a:p>
          <a:p>
            <a:pPr indent="0" lvl="0" marL="0" marR="0" rtl="0" algn="l">
              <a:spcBef>
                <a:spcPts val="0"/>
              </a:spcBef>
              <a:spcAft>
                <a:spcPts val="0"/>
              </a:spcAft>
              <a:buNone/>
            </a:pPr>
            <a:r>
              <a:rPr lang="en" sz="1500">
                <a:solidFill>
                  <a:schemeClr val="dk1"/>
                </a:solidFill>
                <a:highlight>
                  <a:srgbClr val="888888"/>
                </a:highlight>
                <a:latin typeface="Rubik Medium"/>
                <a:ea typeface="Rubik Medium"/>
                <a:cs typeface="Rubik Medium"/>
                <a:sym typeface="Rubik Medium"/>
              </a:rPr>
              <a:t>normally used by the International Atomic Energy Agency (IAEA)</a:t>
            </a:r>
            <a:endParaRPr sz="1500">
              <a:solidFill>
                <a:schemeClr val="dk1"/>
              </a:solidFill>
              <a:highlight>
                <a:srgbClr val="888888"/>
              </a:highlight>
              <a:latin typeface="Rubik Medium"/>
              <a:ea typeface="Rubik Medium"/>
              <a:cs typeface="Rubik Medium"/>
              <a:sym typeface="Rubik Medium"/>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73"/>
          <p:cNvSpPr txBox="1"/>
          <p:nvPr>
            <p:ph idx="12" type="sldNum"/>
          </p:nvPr>
        </p:nvSpPr>
        <p:spPr>
          <a:xfrm>
            <a:off x="11480800" y="6356350"/>
            <a:ext cx="3657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descr="IMG_2089.JPG" id="499" name="Google Shape;499;p73"/>
          <p:cNvPicPr preferRelativeResize="0"/>
          <p:nvPr/>
        </p:nvPicPr>
        <p:blipFill rotWithShape="1">
          <a:blip r:embed="rId3">
            <a:alphaModFix/>
          </a:blip>
          <a:srcRect b="0" l="0" r="0" t="0"/>
          <a:stretch/>
        </p:blipFill>
        <p:spPr>
          <a:xfrm>
            <a:off x="0" y="-1447800"/>
            <a:ext cx="12192000" cy="9144000"/>
          </a:xfrm>
          <a:prstGeom prst="rect">
            <a:avLst/>
          </a:prstGeom>
          <a:noFill/>
          <a:ln>
            <a:noFill/>
          </a:ln>
        </p:spPr>
      </p:pic>
      <p:sp>
        <p:nvSpPr>
          <p:cNvPr id="500" name="Google Shape;500;p73"/>
          <p:cNvSpPr txBox="1"/>
          <p:nvPr/>
        </p:nvSpPr>
        <p:spPr>
          <a:xfrm>
            <a:off x="0" y="6211669"/>
            <a:ext cx="121920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500">
                <a:solidFill>
                  <a:schemeClr val="dk1"/>
                </a:solidFill>
                <a:highlight>
                  <a:srgbClr val="D8D8D8"/>
                </a:highlight>
                <a:latin typeface="Rubik Medium"/>
                <a:ea typeface="Rubik Medium"/>
                <a:cs typeface="Rubik Medium"/>
                <a:sym typeface="Rubik Medium"/>
              </a:rPr>
              <a:t>2010 COPUOS in the UN Vienna “M” Building, </a:t>
            </a:r>
            <a:endParaRPr sz="1500">
              <a:solidFill>
                <a:schemeClr val="dk1"/>
              </a:solidFill>
              <a:highlight>
                <a:srgbClr val="D8D8D8"/>
              </a:highlight>
              <a:latin typeface="Rubik Medium"/>
              <a:ea typeface="Rubik Medium"/>
              <a:cs typeface="Rubik Medium"/>
              <a:sym typeface="Rubik Medium"/>
            </a:endParaRPr>
          </a:p>
          <a:p>
            <a:pPr indent="0" lvl="0" marL="0" marR="0" rtl="0" algn="l">
              <a:spcBef>
                <a:spcPts val="0"/>
              </a:spcBef>
              <a:spcAft>
                <a:spcPts val="0"/>
              </a:spcAft>
              <a:buNone/>
            </a:pPr>
            <a:r>
              <a:rPr lang="en" sz="1500">
                <a:solidFill>
                  <a:schemeClr val="dk1"/>
                </a:solidFill>
                <a:highlight>
                  <a:srgbClr val="D8D8D8"/>
                </a:highlight>
                <a:latin typeface="Rubik Medium"/>
                <a:ea typeface="Rubik Medium"/>
                <a:cs typeface="Rubik Medium"/>
                <a:sym typeface="Rubik Medium"/>
              </a:rPr>
              <a:t>normally used by the International Atomic Energy Agency (IAEA)</a:t>
            </a:r>
            <a:endParaRPr sz="1500">
              <a:solidFill>
                <a:schemeClr val="dk1"/>
              </a:solidFill>
              <a:highlight>
                <a:srgbClr val="D8D8D8"/>
              </a:highlight>
              <a:latin typeface="Rubik Medium"/>
              <a:ea typeface="Rubik Medium"/>
              <a:cs typeface="Rubik Medium"/>
              <a:sym typeface="Rubik Medium"/>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74"/>
          <p:cNvSpPr txBox="1"/>
          <p:nvPr/>
        </p:nvSpPr>
        <p:spPr>
          <a:xfrm>
            <a:off x="0" y="6393359"/>
            <a:ext cx="80265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un logo 800" id="507" name="Google Shape;507;p74"/>
          <p:cNvPicPr preferRelativeResize="0"/>
          <p:nvPr/>
        </p:nvPicPr>
        <p:blipFill rotWithShape="1">
          <a:blip r:embed="rId3">
            <a:alphaModFix/>
          </a:blip>
          <a:srcRect b="0" l="0" r="0" t="0"/>
          <a:stretch/>
        </p:blipFill>
        <p:spPr>
          <a:xfrm>
            <a:off x="473049" y="429920"/>
            <a:ext cx="762610" cy="649110"/>
          </a:xfrm>
          <a:prstGeom prst="rect">
            <a:avLst/>
          </a:prstGeom>
          <a:noFill/>
          <a:ln>
            <a:noFill/>
          </a:ln>
        </p:spPr>
      </p:pic>
      <p:graphicFrame>
        <p:nvGraphicFramePr>
          <p:cNvPr id="508" name="Google Shape;508;p74"/>
          <p:cNvGraphicFramePr/>
          <p:nvPr/>
        </p:nvGraphicFramePr>
        <p:xfrm>
          <a:off x="812800" y="1447800"/>
          <a:ext cx="3000000" cy="3000000"/>
        </p:xfrm>
        <a:graphic>
          <a:graphicData uri="http://schemas.openxmlformats.org/drawingml/2006/table">
            <a:tbl>
              <a:tblPr>
                <a:noFill/>
                <a:tableStyleId>{AE1DD5AB-99AB-40C5-8E72-F012EE67F1B2}</a:tableStyleId>
              </a:tblPr>
              <a:tblGrid>
                <a:gridCol w="6299200"/>
                <a:gridCol w="2946400"/>
                <a:gridCol w="1625600"/>
              </a:tblGrid>
              <a:tr h="533400">
                <a:tc>
                  <a:txBody>
                    <a:bodyPr/>
                    <a:lstStyle/>
                    <a:p>
                      <a:pPr indent="0" lvl="0" marL="0" marR="0" rtl="0" algn="l">
                        <a:spcBef>
                          <a:spcPts val="0"/>
                        </a:spcBef>
                        <a:spcAft>
                          <a:spcPts val="0"/>
                        </a:spcAft>
                        <a:buNone/>
                      </a:pPr>
                      <a:r>
                        <a:t/>
                      </a:r>
                      <a:endParaRPr b="0" i="0" sz="1600" u="none" cap="none" strike="noStrike">
                        <a:solidFill>
                          <a:srgbClr val="000000"/>
                        </a:solidFill>
                        <a:latin typeface="Times New Roman"/>
                        <a:ea typeface="Times New Roman"/>
                        <a:cs typeface="Times New Roman"/>
                        <a:sym typeface="Times New Roman"/>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600" u="none" cap="none" strike="noStrike">
                        <a:solidFill>
                          <a:srgbClr val="000000"/>
                        </a:solidFill>
                        <a:latin typeface="Times New Roman"/>
                        <a:ea typeface="Times New Roman"/>
                        <a:cs typeface="Times New Roman"/>
                        <a:sym typeface="Times New Roman"/>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600" u="none" cap="none" strike="noStrike">
                        <a:solidFill>
                          <a:srgbClr val="000000"/>
                        </a:solidFill>
                        <a:latin typeface="Times New Roman"/>
                        <a:ea typeface="Times New Roman"/>
                        <a:cs typeface="Times New Roman"/>
                        <a:sym typeface="Times New Roman"/>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r>
              <a:tr h="190500">
                <a:tc>
                  <a:txBody>
                    <a:bodyPr/>
                    <a:lstStyle/>
                    <a:p>
                      <a:pPr indent="0" lvl="1" marL="0" marR="0" rtl="0" algn="l">
                        <a:spcBef>
                          <a:spcPts val="0"/>
                        </a:spcBef>
                        <a:spcAft>
                          <a:spcPts val="0"/>
                        </a:spcAft>
                        <a:buNone/>
                      </a:pPr>
                      <a:r>
                        <a:t/>
                      </a:r>
                      <a:endParaRPr b="0" i="1" sz="1600" u="none" cap="none" strike="noStrike">
                        <a:solidFill>
                          <a:srgbClr val="000000"/>
                        </a:solidFill>
                        <a:latin typeface="Times New Roman"/>
                        <a:ea typeface="Times New Roman"/>
                        <a:cs typeface="Times New Roman"/>
                        <a:sym typeface="Times New Roman"/>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1" marL="0" marR="0" rtl="0" algn="l">
                        <a:spcBef>
                          <a:spcPts val="0"/>
                        </a:spcBef>
                        <a:spcAft>
                          <a:spcPts val="0"/>
                        </a:spcAft>
                        <a:buNone/>
                      </a:pPr>
                      <a:r>
                        <a:rPr b="0" i="1" lang="en" sz="1600" u="none" cap="none" strike="noStrike">
                          <a:solidFill>
                            <a:srgbClr val="000000"/>
                          </a:solidFill>
                          <a:latin typeface="Times New Roman"/>
                          <a:ea typeface="Times New Roman"/>
                          <a:cs typeface="Times New Roman"/>
                          <a:sym typeface="Times New Roman"/>
                        </a:rPr>
                        <a:t>Date</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1" marL="0" marR="0" rtl="0" algn="l">
                        <a:spcBef>
                          <a:spcPts val="0"/>
                        </a:spcBef>
                        <a:spcAft>
                          <a:spcPts val="0"/>
                        </a:spcAft>
                        <a:buNone/>
                      </a:pPr>
                      <a:r>
                        <a:rPr b="0" i="1" lang="en" sz="1600" u="none" cap="none" strike="noStrike">
                          <a:solidFill>
                            <a:srgbClr val="000000"/>
                          </a:solidFill>
                          <a:latin typeface="Times New Roman"/>
                          <a:ea typeface="Times New Roman"/>
                          <a:cs typeface="Times New Roman"/>
                          <a:sym typeface="Times New Roman"/>
                        </a:rPr>
                        <a:t>Location</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02900">
                <a:tc>
                  <a:txBody>
                    <a:bodyPr/>
                    <a:lstStyle/>
                    <a:p>
                      <a:pPr indent="0" lvl="1" marL="0" marR="0" rtl="0" algn="l">
                        <a:spcBef>
                          <a:spcPts val="0"/>
                        </a:spcBef>
                        <a:spcAft>
                          <a:spcPts val="0"/>
                        </a:spcAft>
                        <a:buNone/>
                      </a:pPr>
                      <a:r>
                        <a:rPr lang="en" sz="1600">
                          <a:latin typeface="Times New Roman"/>
                          <a:ea typeface="Times New Roman"/>
                          <a:cs typeface="Times New Roman"/>
                          <a:sym typeface="Times New Roman"/>
                        </a:rPr>
                        <a:t>60</a:t>
                      </a:r>
                      <a:r>
                        <a:rPr b="0" baseline="30000" i="0" lang="en" sz="1600" u="none" cap="none" strike="noStrike">
                          <a:solidFill>
                            <a:srgbClr val="000000"/>
                          </a:solidFill>
                          <a:latin typeface="Times New Roman"/>
                          <a:ea typeface="Times New Roman"/>
                          <a:cs typeface="Times New Roman"/>
                          <a:sym typeface="Times New Roman"/>
                        </a:rPr>
                        <a:t>th</a:t>
                      </a:r>
                      <a:r>
                        <a:rPr b="0" i="0" lang="en" sz="1600" u="none" cap="none" strike="noStrike">
                          <a:solidFill>
                            <a:srgbClr val="000000"/>
                          </a:solidFill>
                          <a:latin typeface="Times New Roman"/>
                          <a:ea typeface="Times New Roman"/>
                          <a:cs typeface="Times New Roman"/>
                          <a:sym typeface="Times New Roman"/>
                        </a:rPr>
                        <a:t> Scientific and Technical Subcommittee</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0" marR="0" rtl="0" algn="l">
                        <a:spcBef>
                          <a:spcPts val="0"/>
                        </a:spcBef>
                        <a:spcAft>
                          <a:spcPts val="0"/>
                        </a:spcAft>
                        <a:buNone/>
                      </a:pPr>
                      <a:r>
                        <a:rPr lang="en" sz="1600">
                          <a:latin typeface="Times New Roman"/>
                          <a:ea typeface="Times New Roman"/>
                          <a:cs typeface="Times New Roman"/>
                          <a:sym typeface="Times New Roman"/>
                        </a:rPr>
                        <a:t>February</a:t>
                      </a:r>
                      <a:r>
                        <a:rPr b="0" i="0" lang="en" sz="1600" u="none" cap="none" strike="noStrike">
                          <a:solidFill>
                            <a:srgbClr val="000000"/>
                          </a:solidFill>
                          <a:latin typeface="Times New Roman"/>
                          <a:ea typeface="Times New Roman"/>
                          <a:cs typeface="Times New Roman"/>
                          <a:sym typeface="Times New Roman"/>
                        </a:rPr>
                        <a:t> </a:t>
                      </a:r>
                      <a:r>
                        <a:rPr lang="en" sz="1600">
                          <a:latin typeface="Times New Roman"/>
                          <a:ea typeface="Times New Roman"/>
                          <a:cs typeface="Times New Roman"/>
                          <a:sym typeface="Times New Roman"/>
                        </a:rPr>
                        <a:t>6–</a:t>
                      </a:r>
                      <a:r>
                        <a:rPr lang="en" sz="1600">
                          <a:latin typeface="Times New Roman"/>
                          <a:ea typeface="Times New Roman"/>
                          <a:cs typeface="Times New Roman"/>
                          <a:sym typeface="Times New Roman"/>
                        </a:rPr>
                        <a:t>17, </a:t>
                      </a:r>
                      <a:r>
                        <a:rPr b="0" i="0" lang="en" sz="1600" u="none" cap="none" strike="noStrike">
                          <a:solidFill>
                            <a:srgbClr val="000000"/>
                          </a:solidFill>
                          <a:latin typeface="Times New Roman"/>
                          <a:ea typeface="Times New Roman"/>
                          <a:cs typeface="Times New Roman"/>
                          <a:sym typeface="Times New Roman"/>
                        </a:rPr>
                        <a:t>20</a:t>
                      </a:r>
                      <a:r>
                        <a:rPr lang="en" sz="1600">
                          <a:latin typeface="Times New Roman"/>
                          <a:ea typeface="Times New Roman"/>
                          <a:cs typeface="Times New Roman"/>
                          <a:sym typeface="Times New Roman"/>
                        </a:rPr>
                        <a:t>23</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0" marR="0" rtl="0" algn="l">
                        <a:spcBef>
                          <a:spcPts val="0"/>
                        </a:spcBef>
                        <a:spcAft>
                          <a:spcPts val="0"/>
                        </a:spcAft>
                        <a:buNone/>
                      </a:pPr>
                      <a:r>
                        <a:rPr b="0" i="0" lang="en" sz="1600" u="none" cap="none" strike="noStrike">
                          <a:solidFill>
                            <a:srgbClr val="000000"/>
                          </a:solidFill>
                          <a:latin typeface="Times New Roman"/>
                          <a:ea typeface="Times New Roman"/>
                          <a:cs typeface="Times New Roman"/>
                          <a:sym typeface="Times New Roman"/>
                        </a:rPr>
                        <a:t>Vienna</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49575">
                <a:tc>
                  <a:txBody>
                    <a:bodyPr/>
                    <a:lstStyle/>
                    <a:p>
                      <a:pPr indent="0" lvl="1" marL="0" marR="0" rtl="0" algn="l">
                        <a:spcBef>
                          <a:spcPts val="0"/>
                        </a:spcBef>
                        <a:spcAft>
                          <a:spcPts val="0"/>
                        </a:spcAft>
                        <a:buNone/>
                      </a:pPr>
                      <a:r>
                        <a:rPr lang="en" sz="1600">
                          <a:latin typeface="Times New Roman"/>
                          <a:ea typeface="Times New Roman"/>
                          <a:cs typeface="Times New Roman"/>
                          <a:sym typeface="Times New Roman"/>
                        </a:rPr>
                        <a:t>62</a:t>
                      </a:r>
                      <a:r>
                        <a:rPr baseline="30000" lang="en" sz="1600">
                          <a:latin typeface="Times New Roman"/>
                          <a:ea typeface="Times New Roman"/>
                          <a:cs typeface="Times New Roman"/>
                          <a:sym typeface="Times New Roman"/>
                        </a:rPr>
                        <a:t>nd</a:t>
                      </a:r>
                      <a:r>
                        <a:rPr b="0" i="0" lang="en" sz="1600" u="none" cap="none" strike="noStrike">
                          <a:solidFill>
                            <a:srgbClr val="000000"/>
                          </a:solidFill>
                          <a:latin typeface="Times New Roman"/>
                          <a:ea typeface="Times New Roman"/>
                          <a:cs typeface="Times New Roman"/>
                          <a:sym typeface="Times New Roman"/>
                        </a:rPr>
                        <a:t> Legal Subcommittee</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0" marR="0" rtl="0" algn="l">
                        <a:spcBef>
                          <a:spcPts val="0"/>
                        </a:spcBef>
                        <a:spcAft>
                          <a:spcPts val="0"/>
                        </a:spcAft>
                        <a:buNone/>
                      </a:pPr>
                      <a:r>
                        <a:rPr lang="en" sz="1600">
                          <a:latin typeface="Times New Roman"/>
                          <a:ea typeface="Times New Roman"/>
                          <a:cs typeface="Times New Roman"/>
                          <a:sym typeface="Times New Roman"/>
                        </a:rPr>
                        <a:t>March 20–31,</a:t>
                      </a:r>
                      <a:r>
                        <a:rPr b="0" i="0" lang="en" sz="1600" u="none" cap="none" strike="noStrike">
                          <a:solidFill>
                            <a:srgbClr val="000000"/>
                          </a:solidFill>
                          <a:latin typeface="Times New Roman"/>
                          <a:ea typeface="Times New Roman"/>
                          <a:cs typeface="Times New Roman"/>
                          <a:sym typeface="Times New Roman"/>
                        </a:rPr>
                        <a:t> 20</a:t>
                      </a:r>
                      <a:r>
                        <a:rPr lang="en" sz="1600">
                          <a:latin typeface="Times New Roman"/>
                          <a:ea typeface="Times New Roman"/>
                          <a:cs typeface="Times New Roman"/>
                          <a:sym typeface="Times New Roman"/>
                        </a:rPr>
                        <a:t>23</a:t>
                      </a:r>
                      <a:endParaRPr b="0" i="0" sz="1600" u="none" cap="none" strike="noStrike">
                        <a:solidFill>
                          <a:srgbClr val="000000"/>
                        </a:solidFill>
                        <a:latin typeface="Times New Roman"/>
                        <a:ea typeface="Times New Roman"/>
                        <a:cs typeface="Times New Roman"/>
                        <a:sym typeface="Times New Roman"/>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1" marL="0" marR="0" rtl="0" algn="l">
                        <a:spcBef>
                          <a:spcPts val="0"/>
                        </a:spcBef>
                        <a:spcAft>
                          <a:spcPts val="0"/>
                        </a:spcAft>
                        <a:buNone/>
                      </a:pPr>
                      <a:r>
                        <a:rPr b="0" i="0" lang="en" sz="1600" u="none" cap="none" strike="noStrike">
                          <a:solidFill>
                            <a:srgbClr val="000000"/>
                          </a:solidFill>
                          <a:latin typeface="Times New Roman"/>
                          <a:ea typeface="Times New Roman"/>
                          <a:cs typeface="Times New Roman"/>
                          <a:sym typeface="Times New Roman"/>
                        </a:rPr>
                        <a:t>Vienna</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64800">
                <a:tc>
                  <a:txBody>
                    <a:bodyPr/>
                    <a:lstStyle/>
                    <a:p>
                      <a:pPr indent="0" lvl="1" marL="0" marR="0" rtl="0" algn="l">
                        <a:spcBef>
                          <a:spcPts val="0"/>
                        </a:spcBef>
                        <a:spcAft>
                          <a:spcPts val="0"/>
                        </a:spcAft>
                        <a:buNone/>
                      </a:pPr>
                      <a:r>
                        <a:rPr b="0" i="0" lang="en" sz="1600" u="none" cap="none" strike="noStrike">
                          <a:solidFill>
                            <a:srgbClr val="000000"/>
                          </a:solidFill>
                          <a:latin typeface="Times New Roman"/>
                          <a:ea typeface="Times New Roman"/>
                          <a:cs typeface="Times New Roman"/>
                          <a:sym typeface="Times New Roman"/>
                        </a:rPr>
                        <a:t>6</a:t>
                      </a:r>
                      <a:r>
                        <a:rPr lang="en" sz="1600">
                          <a:latin typeface="Times New Roman"/>
                          <a:ea typeface="Times New Roman"/>
                          <a:cs typeface="Times New Roman"/>
                          <a:sym typeface="Times New Roman"/>
                        </a:rPr>
                        <a:t>6</a:t>
                      </a:r>
                      <a:r>
                        <a:rPr b="0" baseline="30000" i="0" lang="en" sz="1600" u="none" cap="none" strike="noStrike">
                          <a:solidFill>
                            <a:srgbClr val="000000"/>
                          </a:solidFill>
                          <a:latin typeface="Times New Roman"/>
                          <a:ea typeface="Times New Roman"/>
                          <a:cs typeface="Times New Roman"/>
                          <a:sym typeface="Times New Roman"/>
                        </a:rPr>
                        <a:t>th</a:t>
                      </a:r>
                      <a:r>
                        <a:rPr b="0" i="0" lang="en" sz="1600" u="none" cap="none" strike="noStrike">
                          <a:solidFill>
                            <a:srgbClr val="000000"/>
                          </a:solidFill>
                          <a:latin typeface="Times New Roman"/>
                          <a:ea typeface="Times New Roman"/>
                          <a:cs typeface="Times New Roman"/>
                          <a:sym typeface="Times New Roman"/>
                        </a:rPr>
                        <a:t> Committee on the Peaceful Uses of Outer Space</a:t>
                      </a:r>
                      <a:endParaRPr b="0" i="0" sz="1600" u="none" cap="none" strike="noStrike">
                        <a:solidFill>
                          <a:srgbClr val="000000"/>
                        </a:solidFill>
                        <a:latin typeface="Times New Roman"/>
                        <a:ea typeface="Times New Roman"/>
                        <a:cs typeface="Times New Roman"/>
                        <a:sym typeface="Times New Roman"/>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1" marL="0" marR="0" rtl="0" algn="l">
                        <a:lnSpc>
                          <a:spcPct val="100000"/>
                        </a:lnSpc>
                        <a:spcBef>
                          <a:spcPts val="0"/>
                        </a:spcBef>
                        <a:spcAft>
                          <a:spcPts val="0"/>
                        </a:spcAft>
                        <a:buClr>
                          <a:srgbClr val="000000"/>
                        </a:buClr>
                        <a:buSzPts val="1600"/>
                        <a:buFont typeface="Times New Roman"/>
                        <a:buNone/>
                      </a:pPr>
                      <a:r>
                        <a:rPr lang="en" sz="1600">
                          <a:latin typeface="Times New Roman"/>
                          <a:ea typeface="Times New Roman"/>
                          <a:cs typeface="Times New Roman"/>
                          <a:sym typeface="Times New Roman"/>
                        </a:rPr>
                        <a:t>May 31 – June 9</a:t>
                      </a:r>
                      <a:r>
                        <a:rPr lang="en" sz="1600">
                          <a:latin typeface="Times New Roman"/>
                          <a:ea typeface="Times New Roman"/>
                          <a:cs typeface="Times New Roman"/>
                          <a:sym typeface="Times New Roman"/>
                        </a:rPr>
                        <a:t>,</a:t>
                      </a:r>
                      <a:r>
                        <a:rPr b="0" i="0" lang="en" sz="1600" u="none" cap="none" strike="noStrike">
                          <a:solidFill>
                            <a:srgbClr val="000000"/>
                          </a:solidFill>
                          <a:latin typeface="Times New Roman"/>
                          <a:ea typeface="Times New Roman"/>
                          <a:cs typeface="Times New Roman"/>
                          <a:sym typeface="Times New Roman"/>
                        </a:rPr>
                        <a:t> 20</a:t>
                      </a:r>
                      <a:r>
                        <a:rPr lang="en" sz="1600">
                          <a:latin typeface="Times New Roman"/>
                          <a:ea typeface="Times New Roman"/>
                          <a:cs typeface="Times New Roman"/>
                          <a:sym typeface="Times New Roman"/>
                        </a:rPr>
                        <a:t>23</a:t>
                      </a:r>
                      <a:endParaRPr sz="1500"/>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1" marL="0" marR="0" rtl="0" algn="l">
                        <a:lnSpc>
                          <a:spcPct val="100000"/>
                        </a:lnSpc>
                        <a:spcBef>
                          <a:spcPts val="0"/>
                        </a:spcBef>
                        <a:spcAft>
                          <a:spcPts val="0"/>
                        </a:spcAft>
                        <a:buClr>
                          <a:srgbClr val="000000"/>
                        </a:buClr>
                        <a:buSzPts val="1600"/>
                        <a:buFont typeface="Times New Roman"/>
                        <a:buNone/>
                      </a:pPr>
                      <a:r>
                        <a:rPr b="0" i="0" lang="en" sz="1600" u="none" cap="none" strike="noStrike">
                          <a:solidFill>
                            <a:srgbClr val="000000"/>
                          </a:solidFill>
                          <a:latin typeface="Times New Roman"/>
                          <a:ea typeface="Times New Roman"/>
                          <a:cs typeface="Times New Roman"/>
                          <a:sym typeface="Times New Roman"/>
                        </a:rPr>
                        <a:t>Vienna</a:t>
                      </a:r>
                      <a:endParaRPr sz="1600">
                        <a:latin typeface="Times New Roman"/>
                        <a:ea typeface="Times New Roman"/>
                        <a:cs typeface="Times New Roman"/>
                        <a:sym typeface="Times New Roman"/>
                      </a:endParaRPr>
                    </a:p>
                  </a:txBody>
                  <a:tcPr marT="7625" marB="0" marR="7625" marL="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
        <p:nvSpPr>
          <p:cNvPr id="509" name="Google Shape;509;p74"/>
          <p:cNvSpPr txBox="1"/>
          <p:nvPr/>
        </p:nvSpPr>
        <p:spPr>
          <a:xfrm>
            <a:off x="1152347" y="1459468"/>
            <a:ext cx="88044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800">
                <a:solidFill>
                  <a:schemeClr val="dk1"/>
                </a:solidFill>
                <a:latin typeface="Times New Roman"/>
                <a:ea typeface="Times New Roman"/>
                <a:cs typeface="Times New Roman"/>
                <a:sym typeface="Times New Roman"/>
              </a:rPr>
              <a:t>2023 Schedule of work of the Committee and its subsidiary bodies</a:t>
            </a:r>
            <a:endParaRPr/>
          </a:p>
        </p:txBody>
      </p:sp>
      <p:sp>
        <p:nvSpPr>
          <p:cNvPr id="510" name="Google Shape;510;p74"/>
          <p:cNvSpPr txBox="1"/>
          <p:nvPr/>
        </p:nvSpPr>
        <p:spPr>
          <a:xfrm>
            <a:off x="1117600" y="493693"/>
            <a:ext cx="11074500" cy="52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800">
                <a:solidFill>
                  <a:schemeClr val="dk1"/>
                </a:solidFill>
                <a:latin typeface="Times New Roman"/>
                <a:ea typeface="Times New Roman"/>
                <a:cs typeface="Times New Roman"/>
                <a:sym typeface="Times New Roman"/>
              </a:rPr>
              <a:t>	</a:t>
            </a:r>
            <a:r>
              <a:rPr lang="en" sz="2800">
                <a:solidFill>
                  <a:schemeClr val="dk1"/>
                </a:solidFill>
                <a:latin typeface="Rubik SemiBold"/>
                <a:ea typeface="Rubik SemiBold"/>
                <a:cs typeface="Rubik SemiBold"/>
                <a:sym typeface="Rubik SemiBold"/>
              </a:rPr>
              <a:t>2023 COPUOS Schedule</a:t>
            </a:r>
            <a:endParaRPr>
              <a:latin typeface="Rubik SemiBold"/>
              <a:ea typeface="Rubik SemiBold"/>
              <a:cs typeface="Rubik SemiBold"/>
              <a:sym typeface="Rubik SemiBold"/>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75"/>
          <p:cNvSpPr txBox="1"/>
          <p:nvPr/>
        </p:nvSpPr>
        <p:spPr>
          <a:xfrm>
            <a:off x="0" y="6393359"/>
            <a:ext cx="80265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un logo 800" id="517" name="Google Shape;517;p75"/>
          <p:cNvPicPr preferRelativeResize="0"/>
          <p:nvPr/>
        </p:nvPicPr>
        <p:blipFill rotWithShape="1">
          <a:blip r:embed="rId3">
            <a:alphaModFix/>
          </a:blip>
          <a:srcRect b="0" l="0" r="0" t="0"/>
          <a:stretch/>
        </p:blipFill>
        <p:spPr>
          <a:xfrm>
            <a:off x="473049" y="429920"/>
            <a:ext cx="762610" cy="649110"/>
          </a:xfrm>
          <a:prstGeom prst="rect">
            <a:avLst/>
          </a:prstGeom>
          <a:noFill/>
          <a:ln>
            <a:noFill/>
          </a:ln>
        </p:spPr>
      </p:pic>
      <p:sp>
        <p:nvSpPr>
          <p:cNvPr id="518" name="Google Shape;518;p75"/>
          <p:cNvSpPr txBox="1"/>
          <p:nvPr/>
        </p:nvSpPr>
        <p:spPr>
          <a:xfrm>
            <a:off x="914400" y="1862077"/>
            <a:ext cx="10566300" cy="3539400"/>
          </a:xfrm>
          <a:prstGeom prst="rect">
            <a:avLst/>
          </a:prstGeom>
          <a:noFill/>
          <a:ln>
            <a:noFill/>
          </a:ln>
        </p:spPr>
        <p:txBody>
          <a:bodyPr anchorCtr="0" anchor="t" bIns="45700" lIns="91425" spcFirstLastPara="1" rIns="91425" wrap="square" tIns="45700">
            <a:noAutofit/>
          </a:bodyPr>
          <a:lstStyle/>
          <a:p>
            <a:pPr indent="0" lvl="1" marL="119062" marR="0" rtl="0" algn="l">
              <a:spcBef>
                <a:spcPts val="0"/>
              </a:spcBef>
              <a:spcAft>
                <a:spcPts val="0"/>
              </a:spcAft>
              <a:buNone/>
            </a:pPr>
            <a:r>
              <a:rPr b="1" i="0" lang="en" sz="1600" u="none" cap="none" strike="noStrike">
                <a:solidFill>
                  <a:schemeClr val="dk1"/>
                </a:solidFill>
                <a:latin typeface="Times New Roman"/>
                <a:ea typeface="Times New Roman"/>
                <a:cs typeface="Times New Roman"/>
                <a:sym typeface="Times New Roman"/>
              </a:rPr>
              <a:t>202</a:t>
            </a:r>
            <a:r>
              <a:rPr b="1" lang="en" sz="1600">
                <a:solidFill>
                  <a:schemeClr val="dk1"/>
                </a:solidFill>
                <a:latin typeface="Times New Roman"/>
                <a:ea typeface="Times New Roman"/>
                <a:cs typeface="Times New Roman"/>
                <a:sym typeface="Times New Roman"/>
              </a:rPr>
              <a:t>3</a:t>
            </a:r>
            <a:r>
              <a:rPr b="1" i="0" lang="en" sz="1600" u="none" cap="none" strike="noStrike">
                <a:solidFill>
                  <a:schemeClr val="dk1"/>
                </a:solidFill>
                <a:latin typeface="Times New Roman"/>
                <a:ea typeface="Times New Roman"/>
                <a:cs typeface="Times New Roman"/>
                <a:sym typeface="Times New Roman"/>
              </a:rPr>
              <a:t> Agenda Items at the STSC</a:t>
            </a:r>
            <a:endParaRPr/>
          </a:p>
          <a:p>
            <a:pPr indent="0" lvl="1" marL="119062" marR="0" rtl="0" algn="l">
              <a:spcBef>
                <a:spcPts val="0"/>
              </a:spcBef>
              <a:spcAft>
                <a:spcPts val="0"/>
              </a:spcAft>
              <a:buNone/>
            </a:pPr>
            <a:r>
              <a:t/>
            </a:r>
            <a:endParaRPr b="1" i="0" sz="1600" u="none" cap="none" strike="noStrike">
              <a:solidFill>
                <a:schemeClr val="dk1"/>
              </a:solidFill>
              <a:latin typeface="Times New Roman"/>
              <a:ea typeface="Times New Roman"/>
              <a:cs typeface="Times New Roman"/>
              <a:sym typeface="Times New Roman"/>
            </a:endParaRPr>
          </a:p>
          <a:p>
            <a:pPr indent="-342900" lvl="1" marL="461962" marR="0" rtl="0" algn="l">
              <a:spcBef>
                <a:spcPts val="0"/>
              </a:spcBef>
              <a:spcAft>
                <a:spcPts val="0"/>
              </a:spcAft>
              <a:buClr>
                <a:schemeClr val="dk1"/>
              </a:buClr>
              <a:buSzPts val="1600"/>
              <a:buFont typeface="Times New Roman"/>
              <a:buAutoNum type="arabicPeriod"/>
            </a:pPr>
            <a:r>
              <a:rPr b="0" i="0" lang="en" sz="1600" u="none" cap="none" strike="noStrike">
                <a:solidFill>
                  <a:schemeClr val="dk1"/>
                </a:solidFill>
                <a:latin typeface="Times New Roman"/>
                <a:ea typeface="Times New Roman"/>
                <a:cs typeface="Times New Roman"/>
                <a:sym typeface="Times New Roman"/>
              </a:rPr>
              <a:t>Adoption of the agenda. </a:t>
            </a:r>
            <a:endParaRPr/>
          </a:p>
          <a:p>
            <a:pPr indent="-342900" lvl="1" marL="461962" marR="0" rtl="0" algn="l">
              <a:spcBef>
                <a:spcPts val="0"/>
              </a:spcBef>
              <a:spcAft>
                <a:spcPts val="0"/>
              </a:spcAft>
              <a:buClr>
                <a:schemeClr val="dk1"/>
              </a:buClr>
              <a:buSzPts val="1600"/>
              <a:buFont typeface="Times New Roman"/>
              <a:buAutoNum type="arabicPeriod"/>
            </a:pPr>
            <a:r>
              <a:rPr b="0" i="0" lang="en" sz="1600" u="none" cap="none" strike="noStrike">
                <a:solidFill>
                  <a:schemeClr val="dk1"/>
                </a:solidFill>
                <a:latin typeface="Times New Roman"/>
                <a:ea typeface="Times New Roman"/>
                <a:cs typeface="Times New Roman"/>
                <a:sym typeface="Times New Roman"/>
              </a:rPr>
              <a:t>Election of the Chair. </a:t>
            </a:r>
            <a:endParaRPr/>
          </a:p>
          <a:p>
            <a:pPr indent="-342900" lvl="1" marL="461962" marR="0" rtl="0" algn="l">
              <a:spcBef>
                <a:spcPts val="0"/>
              </a:spcBef>
              <a:spcAft>
                <a:spcPts val="0"/>
              </a:spcAft>
              <a:buClr>
                <a:schemeClr val="dk1"/>
              </a:buClr>
              <a:buSzPts val="1600"/>
              <a:buFont typeface="Times New Roman"/>
              <a:buAutoNum type="arabicPeriod"/>
            </a:pPr>
            <a:r>
              <a:rPr b="0" i="0" lang="en" sz="1600" u="none" cap="none" strike="noStrike">
                <a:solidFill>
                  <a:schemeClr val="dk1"/>
                </a:solidFill>
                <a:latin typeface="Times New Roman"/>
                <a:ea typeface="Times New Roman"/>
                <a:cs typeface="Times New Roman"/>
                <a:sym typeface="Times New Roman"/>
              </a:rPr>
              <a:t>Statement by the Chair. </a:t>
            </a:r>
            <a:endParaRPr/>
          </a:p>
          <a:p>
            <a:pPr indent="-342900" lvl="1" marL="461962" marR="0" rtl="0" algn="l">
              <a:spcBef>
                <a:spcPts val="0"/>
              </a:spcBef>
              <a:spcAft>
                <a:spcPts val="0"/>
              </a:spcAft>
              <a:buClr>
                <a:schemeClr val="dk1"/>
              </a:buClr>
              <a:buSzPts val="1600"/>
              <a:buFont typeface="Times New Roman"/>
              <a:buAutoNum type="arabicPeriod"/>
            </a:pPr>
            <a:r>
              <a:rPr b="0" i="0" lang="en" sz="1600" u="none" cap="none" strike="noStrike">
                <a:solidFill>
                  <a:schemeClr val="dk1"/>
                </a:solidFill>
                <a:latin typeface="Times New Roman"/>
                <a:ea typeface="Times New Roman"/>
                <a:cs typeface="Times New Roman"/>
                <a:sym typeface="Times New Roman"/>
              </a:rPr>
              <a:t>General exchange of views and introduction of reports submitted on national activities. </a:t>
            </a:r>
            <a:endParaRPr/>
          </a:p>
          <a:p>
            <a:pPr indent="-342900" lvl="1" marL="461962" marR="0" rtl="0" algn="l">
              <a:spcBef>
                <a:spcPts val="0"/>
              </a:spcBef>
              <a:spcAft>
                <a:spcPts val="0"/>
              </a:spcAft>
              <a:buClr>
                <a:schemeClr val="dk1"/>
              </a:buClr>
              <a:buSzPts val="1600"/>
              <a:buFont typeface="Times New Roman"/>
              <a:buAutoNum type="arabicPeriod"/>
            </a:pPr>
            <a:r>
              <a:rPr b="0" i="0" lang="en" sz="1600" u="none" cap="none" strike="noStrike">
                <a:solidFill>
                  <a:schemeClr val="dk1"/>
                </a:solidFill>
                <a:latin typeface="Times New Roman"/>
                <a:ea typeface="Times New Roman"/>
                <a:cs typeface="Times New Roman"/>
                <a:sym typeface="Times New Roman"/>
              </a:rPr>
              <a:t>United Nations Programme on Space Applications. </a:t>
            </a:r>
            <a:endParaRPr/>
          </a:p>
          <a:p>
            <a:pPr indent="-342900" lvl="1" marL="461962" marR="0" rtl="0" algn="l">
              <a:spcBef>
                <a:spcPts val="0"/>
              </a:spcBef>
              <a:spcAft>
                <a:spcPts val="0"/>
              </a:spcAft>
              <a:buClr>
                <a:schemeClr val="dk1"/>
              </a:buClr>
              <a:buSzPts val="1600"/>
              <a:buFont typeface="Times New Roman"/>
              <a:buAutoNum type="arabicPeriod"/>
            </a:pPr>
            <a:r>
              <a:rPr b="0" i="0" lang="en" sz="1600" u="none" cap="none" strike="noStrike">
                <a:solidFill>
                  <a:schemeClr val="dk1"/>
                </a:solidFill>
                <a:latin typeface="Times New Roman"/>
                <a:ea typeface="Times New Roman"/>
                <a:cs typeface="Times New Roman"/>
                <a:sym typeface="Times New Roman"/>
              </a:rPr>
              <a:t>Space technology for sustainable socioeconomic development. </a:t>
            </a:r>
            <a:endParaRPr/>
          </a:p>
          <a:p>
            <a:pPr indent="-342900" lvl="1" marL="461962" marR="0" rtl="0" algn="l">
              <a:spcBef>
                <a:spcPts val="0"/>
              </a:spcBef>
              <a:spcAft>
                <a:spcPts val="0"/>
              </a:spcAft>
              <a:buClr>
                <a:schemeClr val="dk1"/>
              </a:buClr>
              <a:buSzPts val="1600"/>
              <a:buFont typeface="Times New Roman"/>
              <a:buAutoNum type="arabicPeriod"/>
            </a:pPr>
            <a:r>
              <a:rPr b="0" i="0" lang="en" sz="1600" u="none" cap="none" strike="noStrike">
                <a:solidFill>
                  <a:schemeClr val="dk1"/>
                </a:solidFill>
                <a:latin typeface="Times New Roman"/>
                <a:ea typeface="Times New Roman"/>
                <a:cs typeface="Times New Roman"/>
                <a:sym typeface="Times New Roman"/>
              </a:rPr>
              <a:t>Matters relating to remote sensing of the Earth by satellite, including applications for developing countries and monitoring of the Earth’s environment. </a:t>
            </a:r>
            <a:endParaRPr/>
          </a:p>
          <a:p>
            <a:pPr indent="-342900" lvl="1" marL="461962" marR="0" rtl="0" algn="l">
              <a:spcBef>
                <a:spcPts val="0"/>
              </a:spcBef>
              <a:spcAft>
                <a:spcPts val="0"/>
              </a:spcAft>
              <a:buClr>
                <a:schemeClr val="dk1"/>
              </a:buClr>
              <a:buSzPts val="1600"/>
              <a:buFont typeface="Times New Roman"/>
              <a:buAutoNum type="arabicPeriod"/>
            </a:pPr>
            <a:r>
              <a:rPr b="0" i="0" lang="en" sz="1600" u="none" cap="none" strike="noStrike">
                <a:solidFill>
                  <a:schemeClr val="dk1"/>
                </a:solidFill>
                <a:latin typeface="Times New Roman"/>
                <a:ea typeface="Times New Roman"/>
                <a:cs typeface="Times New Roman"/>
                <a:sym typeface="Times New Roman"/>
              </a:rPr>
              <a:t>Space debris. </a:t>
            </a:r>
            <a:endParaRPr/>
          </a:p>
          <a:p>
            <a:pPr indent="-342900" lvl="1" marL="461962" marR="0" rtl="0" algn="l">
              <a:spcBef>
                <a:spcPts val="0"/>
              </a:spcBef>
              <a:spcAft>
                <a:spcPts val="0"/>
              </a:spcAft>
              <a:buClr>
                <a:schemeClr val="dk1"/>
              </a:buClr>
              <a:buSzPts val="1600"/>
              <a:buFont typeface="Times New Roman"/>
              <a:buAutoNum type="arabicPeriod"/>
            </a:pPr>
            <a:r>
              <a:rPr b="0" i="0" lang="en" sz="1600" u="none" cap="none" strike="noStrike">
                <a:solidFill>
                  <a:schemeClr val="dk1"/>
                </a:solidFill>
                <a:latin typeface="Times New Roman"/>
                <a:ea typeface="Times New Roman"/>
                <a:cs typeface="Times New Roman"/>
                <a:sym typeface="Times New Roman"/>
              </a:rPr>
              <a:t>Space-system-based disaster management support. </a:t>
            </a:r>
            <a:endParaRPr/>
          </a:p>
          <a:p>
            <a:pPr indent="-342900" lvl="1" marL="461962" marR="0" rtl="0" algn="l">
              <a:spcBef>
                <a:spcPts val="0"/>
              </a:spcBef>
              <a:spcAft>
                <a:spcPts val="0"/>
              </a:spcAft>
              <a:buClr>
                <a:schemeClr val="dk1"/>
              </a:buClr>
              <a:buSzPts val="1600"/>
              <a:buFont typeface="Times New Roman"/>
              <a:buAutoNum type="arabicPeriod"/>
            </a:pPr>
            <a:r>
              <a:rPr b="0" i="0" lang="en" sz="1600" u="none" cap="none" strike="noStrike">
                <a:solidFill>
                  <a:schemeClr val="dk1"/>
                </a:solidFill>
                <a:latin typeface="Times New Roman"/>
                <a:ea typeface="Times New Roman"/>
                <a:cs typeface="Times New Roman"/>
                <a:sym typeface="Times New Roman"/>
              </a:rPr>
              <a:t>Recent developments in global navigation satellite systems. </a:t>
            </a:r>
            <a:endParaRPr/>
          </a:p>
          <a:p>
            <a:pPr indent="0" lvl="1" marL="119062" marR="0" rtl="0" algn="l">
              <a:spcBef>
                <a:spcPts val="0"/>
              </a:spcBef>
              <a:spcAft>
                <a:spcPts val="0"/>
              </a:spcAft>
              <a:buNone/>
            </a:pPr>
            <a:r>
              <a:t/>
            </a:r>
            <a:endParaRPr b="1" i="0" sz="1600" u="none" cap="none" strike="noStrike">
              <a:solidFill>
                <a:schemeClr val="dk1"/>
              </a:solidFill>
              <a:latin typeface="Times New Roman"/>
              <a:ea typeface="Times New Roman"/>
              <a:cs typeface="Times New Roman"/>
              <a:sym typeface="Times New Roman"/>
            </a:endParaRPr>
          </a:p>
        </p:txBody>
      </p:sp>
      <p:sp>
        <p:nvSpPr>
          <p:cNvPr id="519" name="Google Shape;519;p75"/>
          <p:cNvSpPr txBox="1"/>
          <p:nvPr/>
        </p:nvSpPr>
        <p:spPr>
          <a:xfrm>
            <a:off x="1117600" y="493693"/>
            <a:ext cx="11074500" cy="1385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800">
                <a:solidFill>
                  <a:schemeClr val="dk1"/>
                </a:solidFill>
                <a:latin typeface="Rubik SemiBold"/>
                <a:ea typeface="Rubik SemiBold"/>
                <a:cs typeface="Rubik SemiBold"/>
                <a:sym typeface="Rubik SemiBold"/>
              </a:rPr>
              <a:t>	Agenda of the </a:t>
            </a:r>
            <a:endParaRPr>
              <a:latin typeface="Rubik SemiBold"/>
              <a:ea typeface="Rubik SemiBold"/>
              <a:cs typeface="Rubik SemiBold"/>
              <a:sym typeface="Rubik SemiBold"/>
            </a:endParaRPr>
          </a:p>
          <a:p>
            <a:pPr indent="0" lvl="0" marL="0" marR="0" rtl="0" algn="l">
              <a:spcBef>
                <a:spcPts val="0"/>
              </a:spcBef>
              <a:spcAft>
                <a:spcPts val="0"/>
              </a:spcAft>
              <a:buNone/>
            </a:pPr>
            <a:r>
              <a:rPr lang="en" sz="2800">
                <a:solidFill>
                  <a:schemeClr val="dk1"/>
                </a:solidFill>
                <a:latin typeface="Rubik SemiBold"/>
                <a:ea typeface="Rubik SemiBold"/>
                <a:cs typeface="Rubik SemiBold"/>
                <a:sym typeface="Rubik SemiBold"/>
              </a:rPr>
              <a:t>	Scientific and Technical Subcommittee</a:t>
            </a:r>
            <a:endParaRPr>
              <a:latin typeface="Rubik SemiBold"/>
              <a:ea typeface="Rubik SemiBold"/>
              <a:cs typeface="Rubik SemiBold"/>
              <a:sym typeface="Rubik SemiBold"/>
            </a:endParaRPr>
          </a:p>
          <a:p>
            <a:pPr indent="0" lvl="0" marL="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76"/>
          <p:cNvSpPr txBox="1"/>
          <p:nvPr/>
        </p:nvSpPr>
        <p:spPr>
          <a:xfrm>
            <a:off x="0" y="6393359"/>
            <a:ext cx="80265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un logo 800" id="526" name="Google Shape;526;p76"/>
          <p:cNvPicPr preferRelativeResize="0"/>
          <p:nvPr/>
        </p:nvPicPr>
        <p:blipFill rotWithShape="1">
          <a:blip r:embed="rId3">
            <a:alphaModFix/>
          </a:blip>
          <a:srcRect b="0" l="0" r="0" t="0"/>
          <a:stretch/>
        </p:blipFill>
        <p:spPr>
          <a:xfrm>
            <a:off x="473049" y="429920"/>
            <a:ext cx="762610" cy="649110"/>
          </a:xfrm>
          <a:prstGeom prst="rect">
            <a:avLst/>
          </a:prstGeom>
          <a:noFill/>
          <a:ln>
            <a:noFill/>
          </a:ln>
        </p:spPr>
      </p:pic>
      <p:sp>
        <p:nvSpPr>
          <p:cNvPr id="527" name="Google Shape;527;p76"/>
          <p:cNvSpPr txBox="1"/>
          <p:nvPr/>
        </p:nvSpPr>
        <p:spPr>
          <a:xfrm>
            <a:off x="914400" y="1862077"/>
            <a:ext cx="10566300" cy="4278000"/>
          </a:xfrm>
          <a:prstGeom prst="rect">
            <a:avLst/>
          </a:prstGeom>
          <a:noFill/>
          <a:ln>
            <a:noFill/>
          </a:ln>
        </p:spPr>
        <p:txBody>
          <a:bodyPr anchorCtr="0" anchor="t" bIns="45700" lIns="91425" spcFirstLastPara="1" rIns="91425" wrap="square" tIns="45700">
            <a:noAutofit/>
          </a:bodyPr>
          <a:lstStyle/>
          <a:p>
            <a:pPr indent="0" lvl="1" marL="119062" marR="0" rtl="0" algn="l">
              <a:spcBef>
                <a:spcPts val="0"/>
              </a:spcBef>
              <a:spcAft>
                <a:spcPts val="0"/>
              </a:spcAft>
              <a:buNone/>
            </a:pPr>
            <a:r>
              <a:rPr b="1" i="0" lang="en" sz="1600" u="none" cap="none" strike="noStrike">
                <a:solidFill>
                  <a:schemeClr val="dk1"/>
                </a:solidFill>
                <a:latin typeface="Times New Roman"/>
                <a:ea typeface="Times New Roman"/>
                <a:cs typeface="Times New Roman"/>
                <a:sym typeface="Times New Roman"/>
              </a:rPr>
              <a:t>202</a:t>
            </a:r>
            <a:r>
              <a:rPr b="1" lang="en" sz="1600">
                <a:solidFill>
                  <a:schemeClr val="dk1"/>
                </a:solidFill>
                <a:latin typeface="Times New Roman"/>
                <a:ea typeface="Times New Roman"/>
                <a:cs typeface="Times New Roman"/>
                <a:sym typeface="Times New Roman"/>
              </a:rPr>
              <a:t>3</a:t>
            </a:r>
            <a:r>
              <a:rPr b="1" i="0" lang="en" sz="1600" u="none" cap="none" strike="noStrike">
                <a:solidFill>
                  <a:schemeClr val="dk1"/>
                </a:solidFill>
                <a:latin typeface="Times New Roman"/>
                <a:ea typeface="Times New Roman"/>
                <a:cs typeface="Times New Roman"/>
                <a:sym typeface="Times New Roman"/>
              </a:rPr>
              <a:t> Agenda Items at the STSC</a:t>
            </a:r>
            <a:endParaRPr/>
          </a:p>
          <a:p>
            <a:pPr indent="0" lvl="1" marL="119062" marR="0" rtl="0" algn="l">
              <a:spcBef>
                <a:spcPts val="0"/>
              </a:spcBef>
              <a:spcAft>
                <a:spcPts val="0"/>
              </a:spcAft>
              <a:buNone/>
            </a:pPr>
            <a:r>
              <a:t/>
            </a:r>
            <a:endParaRPr b="1" i="0" sz="1600" u="none" cap="none" strike="noStrike">
              <a:solidFill>
                <a:schemeClr val="dk1"/>
              </a:solidFill>
              <a:latin typeface="Times New Roman"/>
              <a:ea typeface="Times New Roman"/>
              <a:cs typeface="Times New Roman"/>
              <a:sym typeface="Times New Roman"/>
            </a:endParaRPr>
          </a:p>
          <a:p>
            <a:pPr indent="-400050" lvl="1" marL="519112" marR="0" rtl="0" algn="l">
              <a:spcBef>
                <a:spcPts val="0"/>
              </a:spcBef>
              <a:spcAft>
                <a:spcPts val="0"/>
              </a:spcAft>
              <a:buClr>
                <a:schemeClr val="dk1"/>
              </a:buClr>
              <a:buSzPts val="1600"/>
              <a:buFont typeface="Times New Roman"/>
              <a:buAutoNum type="arabicPeriod" startAt="11"/>
            </a:pPr>
            <a:r>
              <a:rPr b="0" i="0" lang="en" sz="1600" u="none" cap="none" strike="noStrike">
                <a:solidFill>
                  <a:schemeClr val="dk1"/>
                </a:solidFill>
                <a:latin typeface="Times New Roman"/>
                <a:ea typeface="Times New Roman"/>
                <a:cs typeface="Times New Roman"/>
                <a:sym typeface="Times New Roman"/>
              </a:rPr>
              <a:t>Space weather. </a:t>
            </a:r>
            <a:endParaRPr/>
          </a:p>
          <a:p>
            <a:pPr indent="-400050" lvl="1" marL="519112" marR="0" rtl="0" algn="l">
              <a:spcBef>
                <a:spcPts val="0"/>
              </a:spcBef>
              <a:spcAft>
                <a:spcPts val="0"/>
              </a:spcAft>
              <a:buClr>
                <a:schemeClr val="dk1"/>
              </a:buClr>
              <a:buSzPts val="1600"/>
              <a:buFont typeface="Times New Roman"/>
              <a:buAutoNum type="arabicPeriod" startAt="11"/>
            </a:pPr>
            <a:r>
              <a:rPr b="0" i="0" lang="en" sz="1600" u="none" cap="none" strike="noStrike">
                <a:solidFill>
                  <a:schemeClr val="dk1"/>
                </a:solidFill>
                <a:latin typeface="Times New Roman"/>
                <a:ea typeface="Times New Roman"/>
                <a:cs typeface="Times New Roman"/>
                <a:sym typeface="Times New Roman"/>
              </a:rPr>
              <a:t>Near-Earth objects. </a:t>
            </a:r>
            <a:endParaRPr/>
          </a:p>
          <a:p>
            <a:pPr indent="-400050" lvl="1" marL="519112" marR="0" rtl="0" algn="l">
              <a:spcBef>
                <a:spcPts val="0"/>
              </a:spcBef>
              <a:spcAft>
                <a:spcPts val="0"/>
              </a:spcAft>
              <a:buClr>
                <a:schemeClr val="dk1"/>
              </a:buClr>
              <a:buSzPts val="1600"/>
              <a:buFont typeface="Times New Roman"/>
              <a:buAutoNum type="arabicPeriod" startAt="11"/>
            </a:pPr>
            <a:r>
              <a:rPr b="0" i="0" lang="en" sz="1600" u="none" cap="none" strike="noStrike">
                <a:solidFill>
                  <a:schemeClr val="dk1"/>
                </a:solidFill>
                <a:latin typeface="Times New Roman"/>
                <a:ea typeface="Times New Roman"/>
                <a:cs typeface="Times New Roman"/>
                <a:sym typeface="Times New Roman"/>
              </a:rPr>
              <a:t>Long-term sustainability of outer space activities. </a:t>
            </a:r>
            <a:endParaRPr/>
          </a:p>
          <a:p>
            <a:pPr indent="-400050" lvl="1" marL="519112" marR="0" rtl="0" algn="l">
              <a:spcBef>
                <a:spcPts val="0"/>
              </a:spcBef>
              <a:spcAft>
                <a:spcPts val="0"/>
              </a:spcAft>
              <a:buClr>
                <a:schemeClr val="dk1"/>
              </a:buClr>
              <a:buSzPts val="1600"/>
              <a:buFont typeface="Times New Roman"/>
              <a:buAutoNum type="arabicPeriod" startAt="11"/>
            </a:pPr>
            <a:r>
              <a:rPr b="0" i="0" lang="en" sz="1600" u="none" cap="none" strike="noStrike">
                <a:solidFill>
                  <a:schemeClr val="dk1"/>
                </a:solidFill>
                <a:latin typeface="Times New Roman"/>
                <a:ea typeface="Times New Roman"/>
                <a:cs typeface="Times New Roman"/>
                <a:sym typeface="Times New Roman"/>
              </a:rPr>
              <a:t>Future role and method of work of the Committee. </a:t>
            </a:r>
            <a:endParaRPr/>
          </a:p>
          <a:p>
            <a:pPr indent="-400050" lvl="1" marL="519112" marR="0" rtl="0" algn="l">
              <a:spcBef>
                <a:spcPts val="0"/>
              </a:spcBef>
              <a:spcAft>
                <a:spcPts val="0"/>
              </a:spcAft>
              <a:buClr>
                <a:schemeClr val="dk1"/>
              </a:buClr>
              <a:buSzPts val="1600"/>
              <a:buFont typeface="Times New Roman"/>
              <a:buAutoNum type="arabicPeriod" startAt="11"/>
            </a:pPr>
            <a:r>
              <a:rPr b="0" i="0" lang="en" sz="1600" u="none" cap="none" strike="noStrike">
                <a:solidFill>
                  <a:schemeClr val="dk1"/>
                </a:solidFill>
                <a:latin typeface="Times New Roman"/>
                <a:ea typeface="Times New Roman"/>
                <a:cs typeface="Times New Roman"/>
                <a:sym typeface="Times New Roman"/>
              </a:rPr>
              <a:t>Use of nuclear power sources in outer space. </a:t>
            </a:r>
            <a:endParaRPr/>
          </a:p>
          <a:p>
            <a:pPr indent="-400050" lvl="1" marL="519112" marR="0" rtl="0" algn="l">
              <a:spcBef>
                <a:spcPts val="0"/>
              </a:spcBef>
              <a:spcAft>
                <a:spcPts val="0"/>
              </a:spcAft>
              <a:buClr>
                <a:schemeClr val="dk1"/>
              </a:buClr>
              <a:buSzPts val="1600"/>
              <a:buFont typeface="Times New Roman"/>
              <a:buAutoNum type="arabicPeriod" startAt="11"/>
            </a:pPr>
            <a:r>
              <a:rPr b="0" i="0" lang="en" sz="1600" u="none" cap="none" strike="noStrike">
                <a:solidFill>
                  <a:schemeClr val="dk1"/>
                </a:solidFill>
                <a:latin typeface="Times New Roman"/>
                <a:ea typeface="Times New Roman"/>
                <a:cs typeface="Times New Roman"/>
                <a:sym typeface="Times New Roman"/>
              </a:rPr>
              <a:t>Space and global health. </a:t>
            </a:r>
            <a:endParaRPr/>
          </a:p>
          <a:p>
            <a:pPr indent="-400050" lvl="1" marL="519112" marR="0" rtl="0" algn="l">
              <a:spcBef>
                <a:spcPts val="0"/>
              </a:spcBef>
              <a:spcAft>
                <a:spcPts val="0"/>
              </a:spcAft>
              <a:buClr>
                <a:schemeClr val="dk1"/>
              </a:buClr>
              <a:buSzPts val="1600"/>
              <a:buFont typeface="Times New Roman"/>
              <a:buAutoNum type="arabicPeriod" startAt="11"/>
            </a:pPr>
            <a:r>
              <a:rPr b="0" i="0" lang="en" sz="1600" u="none" cap="none" strike="noStrike">
                <a:solidFill>
                  <a:schemeClr val="dk1"/>
                </a:solidFill>
                <a:latin typeface="Times New Roman"/>
                <a:ea typeface="Times New Roman"/>
                <a:cs typeface="Times New Roman"/>
                <a:sym typeface="Times New Roman"/>
              </a:rPr>
              <a:t>Examination of the physical nature and technical attributes of the geostationary orbit and its utilization and applications, including in the field of space communications, as well as other questions relating to developments in space communications, taking particular account of the needs and interests of developing countries, without prejudice to the role of the International Telecommunication Union.</a:t>
            </a:r>
            <a:endParaRPr/>
          </a:p>
          <a:p>
            <a:pPr indent="-400050" lvl="1" marL="519112" marR="0" rtl="0" algn="l">
              <a:spcBef>
                <a:spcPts val="0"/>
              </a:spcBef>
              <a:spcAft>
                <a:spcPts val="0"/>
              </a:spcAft>
              <a:buClr>
                <a:schemeClr val="dk1"/>
              </a:buClr>
              <a:buSzPts val="1600"/>
              <a:buFont typeface="Times New Roman"/>
              <a:buAutoNum type="arabicPeriod" startAt="11"/>
            </a:pPr>
            <a:r>
              <a:rPr b="0" i="0" lang="en" sz="1600" u="none" cap="none" strike="noStrike">
                <a:solidFill>
                  <a:schemeClr val="dk1"/>
                </a:solidFill>
                <a:latin typeface="Times New Roman"/>
                <a:ea typeface="Times New Roman"/>
                <a:cs typeface="Times New Roman"/>
                <a:sym typeface="Times New Roman"/>
              </a:rPr>
              <a:t>Draft provisional agenda for the </a:t>
            </a:r>
            <a:r>
              <a:rPr lang="en" sz="1600">
                <a:solidFill>
                  <a:schemeClr val="dk1"/>
                </a:solidFill>
                <a:latin typeface="Times New Roman"/>
                <a:ea typeface="Times New Roman"/>
                <a:cs typeface="Times New Roman"/>
                <a:sym typeface="Times New Roman"/>
              </a:rPr>
              <a:t>sixtieth</a:t>
            </a:r>
            <a:r>
              <a:rPr b="0" i="0" lang="en" sz="1600" u="none" cap="none" strike="noStrike">
                <a:solidFill>
                  <a:schemeClr val="dk1"/>
                </a:solidFill>
                <a:latin typeface="Times New Roman"/>
                <a:ea typeface="Times New Roman"/>
                <a:cs typeface="Times New Roman"/>
                <a:sym typeface="Times New Roman"/>
              </a:rPr>
              <a:t> session of the Scientific and Technical Subcommittee. </a:t>
            </a:r>
            <a:endParaRPr/>
          </a:p>
          <a:p>
            <a:pPr indent="-400050" lvl="1" marL="519112" marR="0" rtl="0" algn="l">
              <a:spcBef>
                <a:spcPts val="0"/>
              </a:spcBef>
              <a:spcAft>
                <a:spcPts val="0"/>
              </a:spcAft>
              <a:buClr>
                <a:schemeClr val="dk1"/>
              </a:buClr>
              <a:buSzPts val="1600"/>
              <a:buFont typeface="Times New Roman"/>
              <a:buAutoNum type="arabicPeriod" startAt="11"/>
            </a:pPr>
            <a:r>
              <a:rPr b="0" i="0" lang="en" sz="1600" u="none" cap="none" strike="noStrike">
                <a:solidFill>
                  <a:schemeClr val="dk1"/>
                </a:solidFill>
                <a:latin typeface="Times New Roman"/>
                <a:ea typeface="Times New Roman"/>
                <a:cs typeface="Times New Roman"/>
                <a:sym typeface="Times New Roman"/>
              </a:rPr>
              <a:t>Report to the Committee on the Peaceful Uses of Outer Space.  </a:t>
            </a:r>
            <a:endParaRPr b="1" i="0" sz="1600" u="none" cap="none" strike="noStrike">
              <a:solidFill>
                <a:schemeClr val="dk1"/>
              </a:solidFill>
              <a:latin typeface="Times New Roman"/>
              <a:ea typeface="Times New Roman"/>
              <a:cs typeface="Times New Roman"/>
              <a:sym typeface="Times New Roman"/>
            </a:endParaRPr>
          </a:p>
          <a:p>
            <a:pPr indent="0" lvl="1" marL="119062" marR="0" rtl="0" algn="l">
              <a:spcBef>
                <a:spcPts val="0"/>
              </a:spcBef>
              <a:spcAft>
                <a:spcPts val="0"/>
              </a:spcAft>
              <a:buNone/>
            </a:pPr>
            <a:r>
              <a:t/>
            </a:r>
            <a:endParaRPr b="1" i="0" sz="1600" u="none" cap="none" strike="noStrike">
              <a:solidFill>
                <a:schemeClr val="dk1"/>
              </a:solidFill>
              <a:latin typeface="Times New Roman"/>
              <a:ea typeface="Times New Roman"/>
              <a:cs typeface="Times New Roman"/>
              <a:sym typeface="Times New Roman"/>
            </a:endParaRPr>
          </a:p>
        </p:txBody>
      </p:sp>
      <p:sp>
        <p:nvSpPr>
          <p:cNvPr id="528" name="Google Shape;528;p76"/>
          <p:cNvSpPr txBox="1"/>
          <p:nvPr/>
        </p:nvSpPr>
        <p:spPr>
          <a:xfrm>
            <a:off x="1117600" y="493693"/>
            <a:ext cx="11074500" cy="1385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800">
                <a:solidFill>
                  <a:schemeClr val="dk1"/>
                </a:solidFill>
                <a:latin typeface="Times New Roman"/>
                <a:ea typeface="Times New Roman"/>
                <a:cs typeface="Times New Roman"/>
                <a:sym typeface="Times New Roman"/>
              </a:rPr>
              <a:t>	</a:t>
            </a:r>
            <a:r>
              <a:rPr lang="en" sz="2800">
                <a:solidFill>
                  <a:schemeClr val="dk1"/>
                </a:solidFill>
                <a:latin typeface="Rubik SemiBold"/>
                <a:ea typeface="Rubik SemiBold"/>
                <a:cs typeface="Rubik SemiBold"/>
                <a:sym typeface="Rubik SemiBold"/>
              </a:rPr>
              <a:t>Agenda of the </a:t>
            </a:r>
            <a:endParaRPr>
              <a:latin typeface="Rubik SemiBold"/>
              <a:ea typeface="Rubik SemiBold"/>
              <a:cs typeface="Rubik SemiBold"/>
              <a:sym typeface="Rubik SemiBold"/>
            </a:endParaRPr>
          </a:p>
          <a:p>
            <a:pPr indent="0" lvl="0" marL="0" marR="0" rtl="0" algn="l">
              <a:spcBef>
                <a:spcPts val="0"/>
              </a:spcBef>
              <a:spcAft>
                <a:spcPts val="0"/>
              </a:spcAft>
              <a:buNone/>
            </a:pPr>
            <a:r>
              <a:rPr lang="en" sz="2800">
                <a:solidFill>
                  <a:schemeClr val="dk1"/>
                </a:solidFill>
                <a:latin typeface="Rubik SemiBold"/>
                <a:ea typeface="Rubik SemiBold"/>
                <a:cs typeface="Rubik SemiBold"/>
                <a:sym typeface="Rubik SemiBold"/>
              </a:rPr>
              <a:t>	Scientific and Technical Subcommittee</a:t>
            </a:r>
            <a:endParaRPr sz="1800">
              <a:solidFill>
                <a:srgbClr val="000000"/>
              </a:solidFill>
              <a:latin typeface="Rubik SemiBold"/>
              <a:ea typeface="Rubik SemiBold"/>
              <a:cs typeface="Rubik SemiBold"/>
              <a:sym typeface="Rubik SemiBold"/>
            </a:endParaRPr>
          </a:p>
          <a:p>
            <a:pPr indent="0" lvl="0" marL="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77"/>
          <p:cNvSpPr txBox="1"/>
          <p:nvPr/>
        </p:nvSpPr>
        <p:spPr>
          <a:xfrm>
            <a:off x="0" y="6393359"/>
            <a:ext cx="80265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un logo 800" id="535" name="Google Shape;535;p77"/>
          <p:cNvPicPr preferRelativeResize="0"/>
          <p:nvPr/>
        </p:nvPicPr>
        <p:blipFill rotWithShape="1">
          <a:blip r:embed="rId3">
            <a:alphaModFix/>
          </a:blip>
          <a:srcRect b="0" l="0" r="0" t="0"/>
          <a:stretch/>
        </p:blipFill>
        <p:spPr>
          <a:xfrm>
            <a:off x="473049" y="429920"/>
            <a:ext cx="762610" cy="649110"/>
          </a:xfrm>
          <a:prstGeom prst="rect">
            <a:avLst/>
          </a:prstGeom>
          <a:noFill/>
          <a:ln>
            <a:noFill/>
          </a:ln>
        </p:spPr>
      </p:pic>
      <p:sp>
        <p:nvSpPr>
          <p:cNvPr id="536" name="Google Shape;536;p77"/>
          <p:cNvSpPr txBox="1"/>
          <p:nvPr/>
        </p:nvSpPr>
        <p:spPr>
          <a:xfrm>
            <a:off x="914400" y="1905000"/>
            <a:ext cx="10566300" cy="39702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800"/>
              <a:buFont typeface="Calibri"/>
              <a:buAutoNum type="arabicPeriod"/>
            </a:pPr>
            <a:r>
              <a:rPr lang="en" sz="1800">
                <a:solidFill>
                  <a:schemeClr val="dk1"/>
                </a:solidFill>
                <a:latin typeface="Times New Roman"/>
                <a:ea typeface="Times New Roman"/>
                <a:cs typeface="Times New Roman"/>
                <a:sym typeface="Times New Roman"/>
              </a:rPr>
              <a:t>Working Group of the Whole</a:t>
            </a:r>
            <a:endParaRPr/>
          </a:p>
          <a:p>
            <a:pPr indent="0" lvl="1" marL="457200" marR="0" rtl="0" algn="l">
              <a:spcBef>
                <a:spcPts val="0"/>
              </a:spcBef>
              <a:spcAft>
                <a:spcPts val="0"/>
              </a:spcAft>
              <a:buNone/>
            </a:pPr>
            <a:r>
              <a:rPr b="0" i="0" lang="en" sz="1800" cap="none" strike="noStrike">
                <a:solidFill>
                  <a:schemeClr val="dk1"/>
                </a:solidFill>
                <a:latin typeface="Times New Roman"/>
                <a:ea typeface="Times New Roman"/>
                <a:cs typeface="Times New Roman"/>
                <a:sym typeface="Times New Roman"/>
              </a:rPr>
              <a:t> </a:t>
            </a:r>
            <a:endParaRPr/>
          </a:p>
          <a:p>
            <a:pPr indent="-342900" lvl="0" marL="342900" marR="0" rtl="0" algn="l">
              <a:spcBef>
                <a:spcPts val="0"/>
              </a:spcBef>
              <a:spcAft>
                <a:spcPts val="0"/>
              </a:spcAft>
              <a:buClr>
                <a:schemeClr val="dk1"/>
              </a:buClr>
              <a:buSzPts val="1800"/>
              <a:buFont typeface="Calibri"/>
              <a:buAutoNum type="arabicPeriod"/>
            </a:pPr>
            <a:r>
              <a:rPr lang="en" sz="1800">
                <a:solidFill>
                  <a:schemeClr val="dk1"/>
                </a:solidFill>
                <a:latin typeface="Times New Roman"/>
                <a:ea typeface="Times New Roman"/>
                <a:cs typeface="Times New Roman"/>
                <a:sym typeface="Times New Roman"/>
              </a:rPr>
              <a:t>Working Group on the Use of Nuclear Power Sources in Outer Space</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Times New Roman"/>
              <a:ea typeface="Times New Roman"/>
              <a:cs typeface="Times New Roman"/>
              <a:sym typeface="Times New Roman"/>
            </a:endParaRPr>
          </a:p>
          <a:p>
            <a:pPr indent="-342900" lvl="0" marL="342900" marR="0" rtl="0" algn="l">
              <a:spcBef>
                <a:spcPts val="0"/>
              </a:spcBef>
              <a:spcAft>
                <a:spcPts val="0"/>
              </a:spcAft>
              <a:buClr>
                <a:schemeClr val="dk1"/>
              </a:buClr>
              <a:buSzPts val="1800"/>
              <a:buFont typeface="Calibri"/>
              <a:buAutoNum type="arabicPeriod"/>
            </a:pPr>
            <a:r>
              <a:rPr lang="en" sz="1800">
                <a:solidFill>
                  <a:schemeClr val="dk1"/>
                </a:solidFill>
                <a:latin typeface="Times New Roman"/>
                <a:ea typeface="Times New Roman"/>
                <a:cs typeface="Times New Roman"/>
                <a:sym typeface="Times New Roman"/>
              </a:rPr>
              <a:t>Working Group on the Space and Global Health</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Times New Roman"/>
              <a:ea typeface="Times New Roman"/>
              <a:cs typeface="Times New Roman"/>
              <a:sym typeface="Times New Roman"/>
            </a:endParaRPr>
          </a:p>
          <a:p>
            <a:pPr indent="-342900" lvl="0" marL="342900" marR="0" rtl="0" algn="l">
              <a:spcBef>
                <a:spcPts val="0"/>
              </a:spcBef>
              <a:spcAft>
                <a:spcPts val="0"/>
              </a:spcAft>
              <a:buClr>
                <a:schemeClr val="dk1"/>
              </a:buClr>
              <a:buSzPts val="1800"/>
              <a:buFont typeface="Calibri"/>
              <a:buAutoNum type="arabicPeriod"/>
            </a:pPr>
            <a:r>
              <a:rPr lang="en" sz="1800">
                <a:solidFill>
                  <a:schemeClr val="dk1"/>
                </a:solidFill>
                <a:latin typeface="Times New Roman"/>
                <a:ea typeface="Times New Roman"/>
                <a:cs typeface="Times New Roman"/>
                <a:sym typeface="Times New Roman"/>
              </a:rPr>
              <a:t>Working Group on the Long Term Sustainability of Outer Space Activities</a:t>
            </a:r>
            <a:endParaRPr/>
          </a:p>
          <a:p>
            <a:pPr indent="0" lvl="0" marL="0" marR="0" rtl="0" algn="l">
              <a:spcBef>
                <a:spcPts val="0"/>
              </a:spcBef>
              <a:spcAft>
                <a:spcPts val="0"/>
              </a:spcAft>
              <a:buNone/>
            </a:pPr>
            <a:r>
              <a:t/>
            </a:r>
            <a:endParaRPr/>
          </a:p>
          <a:p>
            <a:pPr indent="-228600" lvl="0" marL="342900" marR="0" rtl="0" algn="l">
              <a:spcBef>
                <a:spcPts val="0"/>
              </a:spcBef>
              <a:spcAft>
                <a:spcPts val="0"/>
              </a:spcAft>
              <a:buClr>
                <a:schemeClr val="dk1"/>
              </a:buClr>
              <a:buSzPts val="1800"/>
              <a:buFont typeface="Calibri"/>
              <a:buNone/>
            </a:pPr>
            <a:r>
              <a:t/>
            </a:r>
            <a:endParaRPr i="1"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r">
              <a:spcBef>
                <a:spcPts val="0"/>
              </a:spcBef>
              <a:spcAft>
                <a:spcPts val="0"/>
              </a:spcAft>
              <a:buNone/>
            </a:pPr>
            <a:r>
              <a:rPr b="1" i="1" lang="en" sz="1600">
                <a:solidFill>
                  <a:schemeClr val="dk1"/>
                </a:solidFill>
                <a:latin typeface="Times New Roman"/>
                <a:ea typeface="Times New Roman"/>
                <a:cs typeface="Times New Roman"/>
                <a:sym typeface="Times New Roman"/>
              </a:rPr>
              <a:t>More at: </a:t>
            </a:r>
            <a:r>
              <a:rPr b="1" i="1" lang="en" sz="1600">
                <a:solidFill>
                  <a:schemeClr val="hlink"/>
                </a:solidFill>
                <a:uFill>
                  <a:noFill/>
                </a:uFill>
                <a:latin typeface="Times New Roman"/>
                <a:ea typeface="Times New Roman"/>
                <a:cs typeface="Times New Roman"/>
                <a:sym typeface="Times New Roman"/>
                <a:hlinkClick r:id="rId4"/>
              </a:rPr>
              <a:t>https://www.unoosa.org/oosa/en/ourwork/copuos/working-groups.html</a:t>
            </a:r>
            <a:endParaRPr b="1" i="1" sz="1600">
              <a:solidFill>
                <a:schemeClr val="dk1"/>
              </a:solidFill>
              <a:latin typeface="Times New Roman"/>
              <a:ea typeface="Times New Roman"/>
              <a:cs typeface="Times New Roman"/>
              <a:sym typeface="Times New Roman"/>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Times New Roman"/>
              <a:ea typeface="Times New Roman"/>
              <a:cs typeface="Times New Roman"/>
              <a:sym typeface="Times New Roman"/>
            </a:endParaRPr>
          </a:p>
        </p:txBody>
      </p:sp>
      <p:sp>
        <p:nvSpPr>
          <p:cNvPr id="537" name="Google Shape;537;p77"/>
          <p:cNvSpPr txBox="1"/>
          <p:nvPr/>
        </p:nvSpPr>
        <p:spPr>
          <a:xfrm>
            <a:off x="1117600" y="493693"/>
            <a:ext cx="11074500" cy="1385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800">
                <a:solidFill>
                  <a:schemeClr val="dk1"/>
                </a:solidFill>
                <a:latin typeface="Rubik SemiBold"/>
                <a:ea typeface="Rubik SemiBold"/>
                <a:cs typeface="Rubik SemiBold"/>
                <a:sym typeface="Rubik SemiBold"/>
              </a:rPr>
              <a:t>	Working Groups of the </a:t>
            </a:r>
            <a:endParaRPr>
              <a:latin typeface="Rubik SemiBold"/>
              <a:ea typeface="Rubik SemiBold"/>
              <a:cs typeface="Rubik SemiBold"/>
              <a:sym typeface="Rubik SemiBold"/>
            </a:endParaRPr>
          </a:p>
          <a:p>
            <a:pPr indent="0" lvl="0" marL="0" marR="0" rtl="0" algn="l">
              <a:spcBef>
                <a:spcPts val="0"/>
              </a:spcBef>
              <a:spcAft>
                <a:spcPts val="0"/>
              </a:spcAft>
              <a:buNone/>
            </a:pPr>
            <a:r>
              <a:rPr lang="en" sz="2800">
                <a:solidFill>
                  <a:schemeClr val="dk1"/>
                </a:solidFill>
                <a:latin typeface="Rubik SemiBold"/>
                <a:ea typeface="Rubik SemiBold"/>
                <a:cs typeface="Rubik SemiBold"/>
                <a:sym typeface="Rubik SemiBold"/>
              </a:rPr>
              <a:t>	Scientific and Technical Subcommittee</a:t>
            </a:r>
            <a:endParaRPr>
              <a:latin typeface="Rubik SemiBold"/>
              <a:ea typeface="Rubik SemiBold"/>
              <a:cs typeface="Rubik SemiBold"/>
              <a:sym typeface="Rubik SemiBold"/>
            </a:endParaRPr>
          </a:p>
          <a:p>
            <a:pPr indent="0" lvl="0" marL="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pic>
        <p:nvPicPr>
          <p:cNvPr descr="02-l.jpg" id="542" name="Google Shape;542;p78"/>
          <p:cNvPicPr preferRelativeResize="0"/>
          <p:nvPr/>
        </p:nvPicPr>
        <p:blipFill rotWithShape="1">
          <a:blip r:embed="rId3">
            <a:alphaModFix/>
          </a:blip>
          <a:srcRect b="0" l="0" r="0" t="0"/>
          <a:stretch/>
        </p:blipFill>
        <p:spPr>
          <a:xfrm>
            <a:off x="0" y="0"/>
            <a:ext cx="12192000" cy="8107685"/>
          </a:xfrm>
          <a:prstGeom prst="rect">
            <a:avLst/>
          </a:prstGeom>
          <a:noFill/>
          <a:ln>
            <a:noFill/>
          </a:ln>
        </p:spPr>
      </p:pic>
      <p:sp>
        <p:nvSpPr>
          <p:cNvPr id="543" name="Google Shape;543;p78"/>
          <p:cNvSpPr txBox="1"/>
          <p:nvPr/>
        </p:nvSpPr>
        <p:spPr>
          <a:xfrm>
            <a:off x="76200" y="6260075"/>
            <a:ext cx="12115800" cy="100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 sz="1500">
                <a:solidFill>
                  <a:schemeClr val="dk1"/>
                </a:solidFill>
                <a:highlight>
                  <a:srgbClr val="999999"/>
                </a:highlight>
                <a:latin typeface="Rubik SemiBold"/>
                <a:ea typeface="Rubik SemiBold"/>
                <a:cs typeface="Rubik SemiBold"/>
                <a:sym typeface="Rubik SemiBold"/>
              </a:rPr>
              <a:t>26 May 1959   </a:t>
            </a:r>
            <a:endParaRPr i="1" sz="1500">
              <a:solidFill>
                <a:schemeClr val="dk1"/>
              </a:solidFill>
              <a:highlight>
                <a:srgbClr val="999999"/>
              </a:highlight>
              <a:latin typeface="Rubik SemiBold"/>
              <a:ea typeface="Rubik SemiBold"/>
              <a:cs typeface="Rubik SemiBold"/>
              <a:sym typeface="Rubik SemiBold"/>
            </a:endParaRPr>
          </a:p>
          <a:p>
            <a:pPr indent="0" lvl="0" marL="0" marR="0" rtl="0" algn="l">
              <a:spcBef>
                <a:spcPts val="0"/>
              </a:spcBef>
              <a:spcAft>
                <a:spcPts val="0"/>
              </a:spcAft>
              <a:buNone/>
            </a:pPr>
            <a:r>
              <a:rPr lang="en" sz="1500">
                <a:solidFill>
                  <a:schemeClr val="dk1"/>
                </a:solidFill>
                <a:highlight>
                  <a:srgbClr val="999999"/>
                </a:highlight>
                <a:latin typeface="Rubik SemiBold"/>
                <a:ea typeface="Rubik SemiBold"/>
                <a:cs typeface="Rubik SemiBold"/>
                <a:sym typeface="Rubik SemiBold"/>
              </a:rPr>
              <a:t>First Session of the Legal Subcommittee. United Nations, New York.</a:t>
            </a:r>
            <a:endParaRPr sz="1500">
              <a:solidFill>
                <a:schemeClr val="dk1"/>
              </a:solidFill>
              <a:highlight>
                <a:srgbClr val="999999"/>
              </a:highlight>
              <a:latin typeface="Rubik SemiBold"/>
              <a:ea typeface="Rubik SemiBold"/>
              <a:cs typeface="Rubik SemiBold"/>
              <a:sym typeface="Rubik SemiBold"/>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79"/>
          <p:cNvSpPr txBox="1"/>
          <p:nvPr/>
        </p:nvSpPr>
        <p:spPr>
          <a:xfrm>
            <a:off x="0" y="6393359"/>
            <a:ext cx="80265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un logo 800" id="550" name="Google Shape;550;p79"/>
          <p:cNvPicPr preferRelativeResize="0"/>
          <p:nvPr/>
        </p:nvPicPr>
        <p:blipFill rotWithShape="1">
          <a:blip r:embed="rId3">
            <a:alphaModFix/>
          </a:blip>
          <a:srcRect b="0" l="0" r="0" t="0"/>
          <a:stretch/>
        </p:blipFill>
        <p:spPr>
          <a:xfrm>
            <a:off x="473049" y="429920"/>
            <a:ext cx="762610" cy="649110"/>
          </a:xfrm>
          <a:prstGeom prst="rect">
            <a:avLst/>
          </a:prstGeom>
          <a:noFill/>
          <a:ln>
            <a:noFill/>
          </a:ln>
        </p:spPr>
      </p:pic>
      <p:sp>
        <p:nvSpPr>
          <p:cNvPr id="551" name="Google Shape;551;p79"/>
          <p:cNvSpPr txBox="1"/>
          <p:nvPr/>
        </p:nvSpPr>
        <p:spPr>
          <a:xfrm>
            <a:off x="914400" y="1447800"/>
            <a:ext cx="10566300" cy="5047500"/>
          </a:xfrm>
          <a:prstGeom prst="rect">
            <a:avLst/>
          </a:prstGeom>
          <a:noFill/>
          <a:ln>
            <a:noFill/>
          </a:ln>
        </p:spPr>
        <p:txBody>
          <a:bodyPr anchorCtr="0" anchor="t" bIns="45700" lIns="91425" spcFirstLastPara="1" rIns="91425" wrap="square" tIns="45700">
            <a:noAutofit/>
          </a:bodyPr>
          <a:lstStyle/>
          <a:p>
            <a:pPr indent="0" lvl="1" marL="119062" marR="0" rtl="0" algn="l">
              <a:spcBef>
                <a:spcPts val="0"/>
              </a:spcBef>
              <a:spcAft>
                <a:spcPts val="0"/>
              </a:spcAft>
              <a:buNone/>
            </a:pPr>
            <a:r>
              <a:rPr b="1" i="0" lang="en" sz="1600" u="none" cap="none" strike="noStrike">
                <a:solidFill>
                  <a:schemeClr val="dk1"/>
                </a:solidFill>
                <a:latin typeface="Times New Roman"/>
                <a:ea typeface="Times New Roman"/>
                <a:cs typeface="Times New Roman"/>
                <a:sym typeface="Times New Roman"/>
              </a:rPr>
              <a:t>20</a:t>
            </a:r>
            <a:r>
              <a:rPr b="1" lang="en" sz="1600">
                <a:solidFill>
                  <a:schemeClr val="dk1"/>
                </a:solidFill>
                <a:latin typeface="Times New Roman"/>
                <a:ea typeface="Times New Roman"/>
                <a:cs typeface="Times New Roman"/>
                <a:sym typeface="Times New Roman"/>
              </a:rPr>
              <a:t>23</a:t>
            </a:r>
            <a:r>
              <a:rPr b="1" i="0" lang="en" sz="1600" u="none" cap="none" strike="noStrike">
                <a:solidFill>
                  <a:schemeClr val="dk1"/>
                </a:solidFill>
                <a:latin typeface="Times New Roman"/>
                <a:ea typeface="Times New Roman"/>
                <a:cs typeface="Times New Roman"/>
                <a:sym typeface="Times New Roman"/>
              </a:rPr>
              <a:t> Agenda Items at the Legal Subcommittee (LSC)</a:t>
            </a:r>
            <a:endParaRPr/>
          </a:p>
          <a:p>
            <a:pPr indent="-339725" lvl="0" marL="349250" marR="0" rtl="0" algn="l">
              <a:spcBef>
                <a:spcPts val="0"/>
              </a:spcBef>
              <a:spcAft>
                <a:spcPts val="0"/>
              </a:spcAft>
              <a:buNone/>
            </a:pPr>
            <a:r>
              <a:t/>
            </a:r>
            <a:endParaRPr sz="1800">
              <a:solidFill>
                <a:schemeClr val="dk1"/>
              </a:solidFill>
              <a:latin typeface="Calibri"/>
              <a:ea typeface="Calibri"/>
              <a:cs typeface="Calibri"/>
              <a:sym typeface="Calibri"/>
            </a:endParaRPr>
          </a:p>
          <a:p>
            <a:pPr indent="-339725" lvl="0" marL="349250" marR="0" rtl="0" algn="l">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Adoption of the agenda. </a:t>
            </a:r>
            <a:endParaRPr/>
          </a:p>
          <a:p>
            <a:pPr indent="-339725" lvl="0" marL="349250" marR="0" rtl="0" algn="l">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Statement by the Chair. </a:t>
            </a:r>
            <a:endParaRPr/>
          </a:p>
          <a:p>
            <a:pPr indent="-339725" lvl="0" marL="349250" marR="0" rtl="0" algn="l">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General exchange of views. </a:t>
            </a:r>
            <a:endParaRPr/>
          </a:p>
          <a:p>
            <a:pPr indent="-339725" lvl="0" marL="349250" marR="0" rtl="0" algn="l">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Information on the activities of international intergovernmental and non-governmental organizations relating to space law. </a:t>
            </a:r>
            <a:endParaRPr/>
          </a:p>
          <a:p>
            <a:pPr indent="-339725" lvl="0" marL="349250" marR="0" rtl="0" algn="l">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Status and application of the five United Nations treaties on outer space. </a:t>
            </a:r>
            <a:endParaRPr/>
          </a:p>
          <a:p>
            <a:pPr indent="-339725" lvl="0" marL="349250" marR="0" rtl="0" algn="l">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Matters relating to: </a:t>
            </a:r>
            <a:endParaRPr/>
          </a:p>
          <a:p>
            <a:pPr indent="-342900" lvl="1" marL="809625" marR="0" rtl="0" algn="l">
              <a:spcBef>
                <a:spcPts val="0"/>
              </a:spcBef>
              <a:spcAft>
                <a:spcPts val="0"/>
              </a:spcAft>
              <a:buClr>
                <a:schemeClr val="dk1"/>
              </a:buClr>
              <a:buSzPts val="1600"/>
              <a:buFont typeface="Calibri"/>
              <a:buAutoNum type="alphaLcParenR"/>
            </a:pPr>
            <a:r>
              <a:rPr b="0" i="1" lang="en" sz="1600" u="none" cap="none" strike="noStrike">
                <a:solidFill>
                  <a:schemeClr val="dk1"/>
                </a:solidFill>
                <a:latin typeface="Times New Roman"/>
                <a:ea typeface="Times New Roman"/>
                <a:cs typeface="Times New Roman"/>
                <a:sym typeface="Times New Roman"/>
              </a:rPr>
              <a:t>The definition and delimitation of outer space; </a:t>
            </a:r>
            <a:endParaRPr/>
          </a:p>
          <a:p>
            <a:pPr indent="-342900" lvl="1" marL="809625" marR="0" rtl="0" algn="l">
              <a:spcBef>
                <a:spcPts val="0"/>
              </a:spcBef>
              <a:spcAft>
                <a:spcPts val="0"/>
              </a:spcAft>
              <a:buClr>
                <a:schemeClr val="dk1"/>
              </a:buClr>
              <a:buSzPts val="1600"/>
              <a:buFont typeface="Calibri"/>
              <a:buAutoNum type="alphaLcParenR"/>
            </a:pPr>
            <a:r>
              <a:rPr b="0" i="1" lang="en" sz="1600" u="none" cap="none" strike="noStrike">
                <a:solidFill>
                  <a:schemeClr val="dk1"/>
                </a:solidFill>
                <a:latin typeface="Times New Roman"/>
                <a:ea typeface="Times New Roman"/>
                <a:cs typeface="Times New Roman"/>
                <a:sym typeface="Times New Roman"/>
              </a:rPr>
              <a:t>The character and utilization of the geostationary orbit, including consideration of ways and means to ensure the rational and equitable use of the geostationary orbit without prejudice to the role of the International Telecommunication Union. </a:t>
            </a:r>
            <a:endParaRPr/>
          </a:p>
          <a:p>
            <a:pPr indent="-339725" lvl="0" marL="349250" marR="0" rtl="0" algn="l">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National legislation relevant to the peaceful exploration and use of outer space. </a:t>
            </a:r>
            <a:endParaRPr/>
          </a:p>
          <a:p>
            <a:pPr indent="-339725" lvl="0" marL="349250" marR="0" rtl="0" algn="l">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Capacity-building in space law. </a:t>
            </a:r>
            <a:endParaRPr/>
          </a:p>
          <a:p>
            <a:pPr indent="-339725" lvl="0" marL="349250" marR="0" rtl="0" algn="l">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Review and possible revision of the Principles Relevant to the Use of Nuclear Power Sources in Outer Space. </a:t>
            </a:r>
            <a:endParaRPr/>
          </a:p>
          <a:p>
            <a:pPr indent="-339725" lvl="0" marL="349250" marR="0" rtl="0" algn="l">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General exchange of information and views on legal mechanisms relating to space debris mitigation and remediation measures, taking into account the work of the Scientific and Technical Subcommittee. </a:t>
            </a:r>
            <a:endParaRPr/>
          </a:p>
        </p:txBody>
      </p:sp>
      <p:sp>
        <p:nvSpPr>
          <p:cNvPr id="552" name="Google Shape;552;p79"/>
          <p:cNvSpPr txBox="1"/>
          <p:nvPr/>
        </p:nvSpPr>
        <p:spPr>
          <a:xfrm>
            <a:off x="1117600" y="493693"/>
            <a:ext cx="110745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800">
                <a:solidFill>
                  <a:schemeClr val="dk1"/>
                </a:solidFill>
                <a:latin typeface="Rubik SemiBold"/>
                <a:ea typeface="Rubik SemiBold"/>
                <a:cs typeface="Rubik SemiBold"/>
                <a:sym typeface="Rubik SemiBold"/>
              </a:rPr>
              <a:t>	Agenda of the Legal Subcommittee</a:t>
            </a:r>
            <a:endParaRPr>
              <a:latin typeface="Rubik SemiBold"/>
              <a:ea typeface="Rubik SemiBold"/>
              <a:cs typeface="Rubik SemiBold"/>
              <a:sym typeface="Rubik SemiBold"/>
            </a:endParaRPr>
          </a:p>
          <a:p>
            <a:pPr indent="0" lvl="0" marL="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80"/>
          <p:cNvSpPr txBox="1"/>
          <p:nvPr/>
        </p:nvSpPr>
        <p:spPr>
          <a:xfrm>
            <a:off x="0" y="6393359"/>
            <a:ext cx="80265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un logo 800" id="559" name="Google Shape;559;p80"/>
          <p:cNvPicPr preferRelativeResize="0"/>
          <p:nvPr/>
        </p:nvPicPr>
        <p:blipFill rotWithShape="1">
          <a:blip r:embed="rId3">
            <a:alphaModFix/>
          </a:blip>
          <a:srcRect b="0" l="0" r="0" t="0"/>
          <a:stretch/>
        </p:blipFill>
        <p:spPr>
          <a:xfrm>
            <a:off x="473049" y="429920"/>
            <a:ext cx="762610" cy="649110"/>
          </a:xfrm>
          <a:prstGeom prst="rect">
            <a:avLst/>
          </a:prstGeom>
          <a:noFill/>
          <a:ln>
            <a:noFill/>
          </a:ln>
        </p:spPr>
      </p:pic>
      <p:sp>
        <p:nvSpPr>
          <p:cNvPr id="560" name="Google Shape;560;p80"/>
          <p:cNvSpPr txBox="1"/>
          <p:nvPr/>
        </p:nvSpPr>
        <p:spPr>
          <a:xfrm>
            <a:off x="914400" y="1447800"/>
            <a:ext cx="10566300" cy="2831400"/>
          </a:xfrm>
          <a:prstGeom prst="rect">
            <a:avLst/>
          </a:prstGeom>
          <a:noFill/>
          <a:ln>
            <a:noFill/>
          </a:ln>
        </p:spPr>
        <p:txBody>
          <a:bodyPr anchorCtr="0" anchor="t" bIns="45700" lIns="91425" spcFirstLastPara="1" rIns="91425" wrap="square" tIns="45700">
            <a:noAutofit/>
          </a:bodyPr>
          <a:lstStyle/>
          <a:p>
            <a:pPr indent="0" lvl="1" marL="119062" marR="0" rtl="0" algn="l">
              <a:spcBef>
                <a:spcPts val="0"/>
              </a:spcBef>
              <a:spcAft>
                <a:spcPts val="0"/>
              </a:spcAft>
              <a:buNone/>
            </a:pPr>
            <a:r>
              <a:rPr b="1" i="0" lang="en" sz="1600" u="none" cap="none" strike="noStrike">
                <a:solidFill>
                  <a:schemeClr val="dk1"/>
                </a:solidFill>
                <a:latin typeface="Times New Roman"/>
                <a:ea typeface="Times New Roman"/>
                <a:cs typeface="Times New Roman"/>
                <a:sym typeface="Times New Roman"/>
              </a:rPr>
              <a:t>20</a:t>
            </a:r>
            <a:r>
              <a:rPr b="1" lang="en" sz="1600">
                <a:solidFill>
                  <a:schemeClr val="dk1"/>
                </a:solidFill>
                <a:latin typeface="Times New Roman"/>
                <a:ea typeface="Times New Roman"/>
                <a:cs typeface="Times New Roman"/>
                <a:sym typeface="Times New Roman"/>
              </a:rPr>
              <a:t>23</a:t>
            </a:r>
            <a:r>
              <a:rPr b="1" i="0" lang="en" sz="1600" u="none" cap="none" strike="noStrike">
                <a:solidFill>
                  <a:schemeClr val="dk1"/>
                </a:solidFill>
                <a:latin typeface="Times New Roman"/>
                <a:ea typeface="Times New Roman"/>
                <a:cs typeface="Times New Roman"/>
                <a:sym typeface="Times New Roman"/>
              </a:rPr>
              <a:t> Agenda Items at the Legal Subcommittee (LSC)</a:t>
            </a:r>
            <a:endParaRPr/>
          </a:p>
          <a:p>
            <a:pPr indent="-339725" lvl="0" marL="349250" marR="0" rtl="0" algn="l">
              <a:spcBef>
                <a:spcPts val="0"/>
              </a:spcBef>
              <a:spcAft>
                <a:spcPts val="0"/>
              </a:spcAft>
              <a:buNone/>
            </a:pPr>
            <a:r>
              <a:t/>
            </a:r>
            <a:endParaRPr sz="1800">
              <a:solidFill>
                <a:schemeClr val="dk1"/>
              </a:solidFill>
              <a:latin typeface="Calibri"/>
              <a:ea typeface="Calibri"/>
              <a:cs typeface="Calibri"/>
              <a:sym typeface="Calibri"/>
            </a:endParaRPr>
          </a:p>
          <a:p>
            <a:pPr indent="-409575" lvl="0" marL="409575" marR="0" rtl="0" algn="l">
              <a:spcBef>
                <a:spcPts val="0"/>
              </a:spcBef>
              <a:spcAft>
                <a:spcPts val="0"/>
              </a:spcAft>
              <a:buClr>
                <a:schemeClr val="dk1"/>
              </a:buClr>
              <a:buSzPts val="1600"/>
              <a:buFont typeface="Times New Roman"/>
              <a:buAutoNum type="arabicPeriod" startAt="11"/>
            </a:pPr>
            <a:r>
              <a:rPr lang="en" sz="1600">
                <a:solidFill>
                  <a:schemeClr val="dk1"/>
                </a:solidFill>
                <a:latin typeface="Times New Roman"/>
                <a:ea typeface="Times New Roman"/>
                <a:cs typeface="Times New Roman"/>
                <a:sym typeface="Times New Roman"/>
              </a:rPr>
              <a:t>General exchange of information on non-legally binding United Nations instruments on outer space. </a:t>
            </a:r>
            <a:endParaRPr/>
          </a:p>
          <a:p>
            <a:pPr indent="-409575" lvl="0" marL="409575" marR="0" rtl="0" algn="l">
              <a:spcBef>
                <a:spcPts val="0"/>
              </a:spcBef>
              <a:spcAft>
                <a:spcPts val="0"/>
              </a:spcAft>
              <a:buClr>
                <a:schemeClr val="dk1"/>
              </a:buClr>
              <a:buSzPts val="1600"/>
              <a:buFont typeface="Times New Roman"/>
              <a:buAutoNum type="arabicPeriod" startAt="11"/>
            </a:pPr>
            <a:r>
              <a:rPr lang="en" sz="1600">
                <a:solidFill>
                  <a:schemeClr val="dk1"/>
                </a:solidFill>
                <a:latin typeface="Times New Roman"/>
                <a:ea typeface="Times New Roman"/>
                <a:cs typeface="Times New Roman"/>
                <a:sym typeface="Times New Roman"/>
              </a:rPr>
              <a:t>General exchange of views on the legal aspects of space traffic management. </a:t>
            </a:r>
            <a:endParaRPr/>
          </a:p>
          <a:p>
            <a:pPr indent="-409575" lvl="0" marL="409575" marR="0" rtl="0" algn="l">
              <a:spcBef>
                <a:spcPts val="0"/>
              </a:spcBef>
              <a:spcAft>
                <a:spcPts val="0"/>
              </a:spcAft>
              <a:buClr>
                <a:schemeClr val="dk1"/>
              </a:buClr>
              <a:buSzPts val="1600"/>
              <a:buFont typeface="Times New Roman"/>
              <a:buAutoNum type="arabicPeriod" startAt="11"/>
            </a:pPr>
            <a:r>
              <a:rPr lang="en" sz="1600">
                <a:solidFill>
                  <a:schemeClr val="dk1"/>
                </a:solidFill>
                <a:latin typeface="Times New Roman"/>
                <a:ea typeface="Times New Roman"/>
                <a:cs typeface="Times New Roman"/>
                <a:sym typeface="Times New Roman"/>
              </a:rPr>
              <a:t>General exchange of views on the application of international law to small-satellite activities. </a:t>
            </a:r>
            <a:endParaRPr/>
          </a:p>
          <a:p>
            <a:pPr indent="-409575" lvl="0" marL="409575" marR="0" rtl="0" algn="l">
              <a:spcBef>
                <a:spcPts val="0"/>
              </a:spcBef>
              <a:spcAft>
                <a:spcPts val="0"/>
              </a:spcAft>
              <a:buClr>
                <a:schemeClr val="dk1"/>
              </a:buClr>
              <a:buSzPts val="1600"/>
              <a:buFont typeface="Times New Roman"/>
              <a:buAutoNum type="arabicPeriod" startAt="11"/>
            </a:pPr>
            <a:r>
              <a:rPr lang="en" sz="1600">
                <a:solidFill>
                  <a:schemeClr val="dk1"/>
                </a:solidFill>
                <a:latin typeface="Times New Roman"/>
                <a:ea typeface="Times New Roman"/>
                <a:cs typeface="Times New Roman"/>
                <a:sym typeface="Times New Roman"/>
              </a:rPr>
              <a:t>General exchange of views on potential legal models for activities in exploration, exploitation and utilization of space resources.</a:t>
            </a:r>
            <a:endParaRPr/>
          </a:p>
          <a:p>
            <a:pPr indent="-409575" lvl="0" marL="409575" marR="0" rtl="0" algn="l">
              <a:spcBef>
                <a:spcPts val="0"/>
              </a:spcBef>
              <a:spcAft>
                <a:spcPts val="0"/>
              </a:spcAft>
              <a:buClr>
                <a:schemeClr val="dk1"/>
              </a:buClr>
              <a:buSzPts val="1600"/>
              <a:buFont typeface="Times"/>
              <a:buAutoNum type="arabicPeriod" startAt="11"/>
            </a:pPr>
            <a:r>
              <a:rPr lang="en" sz="1600">
                <a:solidFill>
                  <a:schemeClr val="dk1"/>
                </a:solidFill>
                <a:latin typeface="Times"/>
                <a:ea typeface="Times"/>
                <a:cs typeface="Times"/>
                <a:sym typeface="Times"/>
              </a:rPr>
              <a:t>Proposals to the Committee on the Peaceful Uses of Outer Space for new items to be considered by the Legal Subcommittee at its </a:t>
            </a:r>
            <a:r>
              <a:rPr lang="en" sz="1600">
                <a:solidFill>
                  <a:schemeClr val="dk1"/>
                </a:solidFill>
                <a:latin typeface="Times"/>
                <a:ea typeface="Times"/>
                <a:cs typeface="Times"/>
                <a:sym typeface="Times"/>
              </a:rPr>
              <a:t>sixtieth</a:t>
            </a:r>
            <a:r>
              <a:rPr lang="en" sz="1600">
                <a:solidFill>
                  <a:schemeClr val="dk1"/>
                </a:solidFill>
                <a:latin typeface="Times"/>
                <a:ea typeface="Times"/>
                <a:cs typeface="Times"/>
                <a:sym typeface="Times"/>
              </a:rPr>
              <a:t>-second session. </a:t>
            </a:r>
            <a:r>
              <a:rPr lang="en" sz="1600">
                <a:solidFill>
                  <a:schemeClr val="dk1"/>
                </a:solidFill>
                <a:latin typeface="Times New Roman"/>
                <a:ea typeface="Times New Roman"/>
                <a:cs typeface="Times New Roman"/>
                <a:sym typeface="Times New Roman"/>
              </a:rPr>
              <a:t> </a:t>
            </a:r>
            <a:endParaRPr/>
          </a:p>
        </p:txBody>
      </p:sp>
      <p:sp>
        <p:nvSpPr>
          <p:cNvPr id="561" name="Google Shape;561;p80"/>
          <p:cNvSpPr txBox="1"/>
          <p:nvPr/>
        </p:nvSpPr>
        <p:spPr>
          <a:xfrm>
            <a:off x="1117600" y="493693"/>
            <a:ext cx="110745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800">
                <a:solidFill>
                  <a:schemeClr val="dk1"/>
                </a:solidFill>
                <a:latin typeface="Rubik SemiBold"/>
                <a:ea typeface="Rubik SemiBold"/>
                <a:cs typeface="Rubik SemiBold"/>
                <a:sym typeface="Rubik SemiBold"/>
              </a:rPr>
              <a:t>	Agenda of the Legal Subcommittee</a:t>
            </a:r>
            <a:endParaRPr>
              <a:latin typeface="Rubik SemiBold"/>
              <a:ea typeface="Rubik SemiBold"/>
              <a:cs typeface="Rubik SemiBold"/>
              <a:sym typeface="Rubik SemiBold"/>
            </a:endParaRPr>
          </a:p>
          <a:p>
            <a:pPr indent="0" lvl="0" marL="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81"/>
          <p:cNvSpPr txBox="1"/>
          <p:nvPr/>
        </p:nvSpPr>
        <p:spPr>
          <a:xfrm>
            <a:off x="0" y="6393359"/>
            <a:ext cx="80265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un logo 800" id="568" name="Google Shape;568;p81"/>
          <p:cNvPicPr preferRelativeResize="0"/>
          <p:nvPr/>
        </p:nvPicPr>
        <p:blipFill rotWithShape="1">
          <a:blip r:embed="rId3">
            <a:alphaModFix/>
          </a:blip>
          <a:srcRect b="0" l="0" r="0" t="0"/>
          <a:stretch/>
        </p:blipFill>
        <p:spPr>
          <a:xfrm>
            <a:off x="473049" y="429920"/>
            <a:ext cx="762610" cy="649110"/>
          </a:xfrm>
          <a:prstGeom prst="rect">
            <a:avLst/>
          </a:prstGeom>
          <a:noFill/>
          <a:ln>
            <a:noFill/>
          </a:ln>
        </p:spPr>
      </p:pic>
      <p:sp>
        <p:nvSpPr>
          <p:cNvPr id="569" name="Google Shape;569;p81"/>
          <p:cNvSpPr txBox="1"/>
          <p:nvPr/>
        </p:nvSpPr>
        <p:spPr>
          <a:xfrm>
            <a:off x="1481475" y="493700"/>
            <a:ext cx="107109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800">
                <a:solidFill>
                  <a:schemeClr val="dk1"/>
                </a:solidFill>
                <a:latin typeface="Rubik SemiBold"/>
                <a:ea typeface="Rubik SemiBold"/>
                <a:cs typeface="Rubik SemiBold"/>
                <a:sym typeface="Rubik SemiBold"/>
              </a:rPr>
              <a:t>Working Groups of the Legal Subcommittee</a:t>
            </a:r>
            <a:endParaRPr>
              <a:latin typeface="Rubik SemiBold"/>
              <a:ea typeface="Rubik SemiBold"/>
              <a:cs typeface="Rubik SemiBold"/>
              <a:sym typeface="Rubik SemiBold"/>
            </a:endParaRPr>
          </a:p>
          <a:p>
            <a:pPr indent="0" lvl="0" marL="0" marR="0" rtl="0" algn="ctr">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sp>
        <p:nvSpPr>
          <p:cNvPr id="570" name="Google Shape;570;p81"/>
          <p:cNvSpPr/>
          <p:nvPr/>
        </p:nvSpPr>
        <p:spPr>
          <a:xfrm>
            <a:off x="906000" y="1582350"/>
            <a:ext cx="10536600" cy="46473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800"/>
              <a:buFont typeface="Calibri"/>
              <a:buAutoNum type="arabicPeriod"/>
            </a:pPr>
            <a:r>
              <a:rPr i="1" lang="en" sz="1800">
                <a:solidFill>
                  <a:schemeClr val="dk1"/>
                </a:solidFill>
                <a:latin typeface="Times New Roman"/>
                <a:ea typeface="Times New Roman"/>
                <a:cs typeface="Times New Roman"/>
                <a:sym typeface="Times New Roman"/>
              </a:rPr>
              <a:t>Working Group on the Status and Application of the Five United Nations Treaties on Outer Space. </a:t>
            </a:r>
            <a:endParaRPr/>
          </a:p>
          <a:p>
            <a:pPr indent="457200" lvl="0" marL="0" marR="0" rtl="0" algn="l">
              <a:spcBef>
                <a:spcPts val="0"/>
              </a:spcBef>
              <a:spcAft>
                <a:spcPts val="0"/>
              </a:spcAft>
              <a:buNone/>
            </a:pPr>
            <a:r>
              <a:rPr b="1" i="0" lang="en" sz="1800" cap="none" strike="noStrike">
                <a:solidFill>
                  <a:schemeClr val="dk1"/>
                </a:solidFill>
                <a:latin typeface="Times New Roman"/>
                <a:ea typeface="Times New Roman"/>
                <a:cs typeface="Times New Roman"/>
                <a:sym typeface="Times New Roman"/>
              </a:rPr>
              <a:t>Chair: </a:t>
            </a:r>
            <a:r>
              <a:rPr b="0" i="0" lang="en" sz="1800" cap="none" strike="noStrike">
                <a:solidFill>
                  <a:schemeClr val="dk1"/>
                </a:solidFill>
                <a:latin typeface="Times New Roman"/>
                <a:ea typeface="Times New Roman"/>
                <a:cs typeface="Times New Roman"/>
                <a:sym typeface="Times New Roman"/>
              </a:rPr>
              <a:t>Bernhard Schmidt-Tedd (Germany)</a:t>
            </a:r>
            <a:endParaRPr/>
          </a:p>
          <a:p>
            <a:pPr indent="0" lvl="1" marL="457200" marR="0" rtl="0" algn="l">
              <a:spcBef>
                <a:spcPts val="0"/>
              </a:spcBef>
              <a:spcAft>
                <a:spcPts val="0"/>
              </a:spcAft>
              <a:buNone/>
            </a:pPr>
            <a:r>
              <a:t/>
            </a:r>
            <a:endParaRPr b="0" i="0" sz="1000" cap="none" strike="noStrike">
              <a:solidFill>
                <a:schemeClr val="dk1"/>
              </a:solidFill>
              <a:latin typeface="Times New Roman"/>
              <a:ea typeface="Times New Roman"/>
              <a:cs typeface="Times New Roman"/>
              <a:sym typeface="Times New Roman"/>
            </a:endParaRPr>
          </a:p>
          <a:p>
            <a:pPr indent="-228600" lvl="0" marL="342900" marR="0" rtl="0" algn="l">
              <a:spcBef>
                <a:spcPts val="0"/>
              </a:spcBef>
              <a:spcAft>
                <a:spcPts val="0"/>
              </a:spcAft>
              <a:buClr>
                <a:schemeClr val="dk1"/>
              </a:buClr>
              <a:buSzPts val="1800"/>
              <a:buFont typeface="Calibri"/>
              <a:buNone/>
            </a:pPr>
            <a:r>
              <a:t/>
            </a:r>
            <a:endParaRPr i="1" sz="1800">
              <a:solidFill>
                <a:schemeClr val="dk1"/>
              </a:solidFill>
              <a:latin typeface="Times New Roman"/>
              <a:ea typeface="Times New Roman"/>
              <a:cs typeface="Times New Roman"/>
              <a:sym typeface="Times New Roman"/>
            </a:endParaRPr>
          </a:p>
          <a:p>
            <a:pPr indent="-342900" lvl="0" marL="342900" marR="0" rtl="0" algn="l">
              <a:spcBef>
                <a:spcPts val="0"/>
              </a:spcBef>
              <a:spcAft>
                <a:spcPts val="0"/>
              </a:spcAft>
              <a:buClr>
                <a:schemeClr val="dk1"/>
              </a:buClr>
              <a:buSzPts val="1800"/>
              <a:buFont typeface="Times New Roman"/>
              <a:buAutoNum type="arabicPeriod"/>
            </a:pPr>
            <a:r>
              <a:rPr i="1" lang="en" sz="1800">
                <a:solidFill>
                  <a:schemeClr val="dk1"/>
                </a:solidFill>
                <a:latin typeface="Times New Roman"/>
                <a:ea typeface="Times New Roman"/>
                <a:cs typeface="Times New Roman"/>
                <a:sym typeface="Times New Roman"/>
              </a:rPr>
              <a:t>Working Group on the Definition and Delimitation of Outer Space</a:t>
            </a:r>
            <a:endParaRPr sz="1800">
              <a:latin typeface="Times New Roman"/>
              <a:ea typeface="Times New Roman"/>
              <a:cs typeface="Times New Roman"/>
              <a:sym typeface="Times New Roman"/>
            </a:endParaRPr>
          </a:p>
          <a:p>
            <a:pPr indent="0" lvl="1" marL="457200" marR="0" rtl="0" algn="l">
              <a:spcBef>
                <a:spcPts val="0"/>
              </a:spcBef>
              <a:spcAft>
                <a:spcPts val="0"/>
              </a:spcAft>
              <a:buNone/>
            </a:pPr>
            <a:r>
              <a:rPr b="1" i="0" lang="en" sz="1800" cap="none" strike="noStrike">
                <a:solidFill>
                  <a:schemeClr val="dk1"/>
                </a:solidFill>
                <a:latin typeface="Times New Roman"/>
                <a:ea typeface="Times New Roman"/>
                <a:cs typeface="Times New Roman"/>
                <a:sym typeface="Times New Roman"/>
              </a:rPr>
              <a:t>Chair: </a:t>
            </a:r>
            <a:r>
              <a:rPr i="0" lang="en" sz="1800" cap="none" strike="noStrike">
                <a:solidFill>
                  <a:schemeClr val="dk1"/>
                </a:solidFill>
                <a:latin typeface="Times New Roman"/>
                <a:ea typeface="Times New Roman"/>
                <a:cs typeface="Times New Roman"/>
                <a:sym typeface="Times New Roman"/>
              </a:rPr>
              <a:t>Prof. José-Monserrat Filho (Brazil) / André Rypl (Brazil)</a:t>
            </a:r>
            <a:endParaRPr sz="1800">
              <a:latin typeface="Times New Roman"/>
              <a:ea typeface="Times New Roman"/>
              <a:cs typeface="Times New Roman"/>
              <a:sym typeface="Times New Roman"/>
            </a:endParaRPr>
          </a:p>
          <a:p>
            <a:pPr indent="0" lvl="0" marL="0" marR="0" rtl="0" algn="l">
              <a:spcBef>
                <a:spcPts val="0"/>
              </a:spcBef>
              <a:spcAft>
                <a:spcPts val="0"/>
              </a:spcAft>
              <a:buNone/>
            </a:pPr>
            <a:r>
              <a:t/>
            </a:r>
            <a:endParaRPr i="1" sz="1800">
              <a:solidFill>
                <a:schemeClr val="dk1"/>
              </a:solidFill>
              <a:latin typeface="Times New Roman"/>
              <a:ea typeface="Times New Roman"/>
              <a:cs typeface="Times New Roman"/>
              <a:sym typeface="Times New Roman"/>
            </a:endParaRPr>
          </a:p>
          <a:p>
            <a:pPr indent="-342900" lvl="0" marL="342900" marR="0" rtl="0" algn="l">
              <a:spcBef>
                <a:spcPts val="0"/>
              </a:spcBef>
              <a:spcAft>
                <a:spcPts val="0"/>
              </a:spcAft>
              <a:buSzPts val="1800"/>
              <a:buFont typeface="Times New Roman"/>
              <a:buAutoNum type="arabicPeriod"/>
            </a:pPr>
            <a:r>
              <a:rPr i="1" lang="en" sz="1800">
                <a:latin typeface="Times New Roman"/>
                <a:ea typeface="Times New Roman"/>
                <a:cs typeface="Times New Roman"/>
                <a:sym typeface="Times New Roman"/>
              </a:rPr>
              <a:t>Working Group on Potential Legal Models</a:t>
            </a:r>
            <a:r>
              <a:rPr i="1" lang="en" sz="1800">
                <a:solidFill>
                  <a:srgbClr val="366084"/>
                </a:solidFill>
                <a:highlight>
                  <a:srgbClr val="FFFFFF"/>
                </a:highlight>
                <a:latin typeface="Times New Roman"/>
                <a:ea typeface="Times New Roman"/>
                <a:cs typeface="Times New Roman"/>
                <a:sym typeface="Times New Roman"/>
              </a:rPr>
              <a:t> </a:t>
            </a:r>
            <a:r>
              <a:rPr i="1" lang="en" sz="1800">
                <a:highlight>
                  <a:srgbClr val="FFFFFF"/>
                </a:highlight>
                <a:latin typeface="Times New Roman"/>
                <a:ea typeface="Times New Roman"/>
                <a:cs typeface="Times New Roman"/>
                <a:sym typeface="Times New Roman"/>
              </a:rPr>
              <a:t>Potential Legal models for Activities in the Exploration, Exploitation and Utilization of Space Resources</a:t>
            </a:r>
            <a:endParaRPr i="1" sz="1800">
              <a:highlight>
                <a:srgbClr val="FFFFFF"/>
              </a:highlight>
              <a:latin typeface="Times New Roman"/>
              <a:ea typeface="Times New Roman"/>
              <a:cs typeface="Times New Roman"/>
              <a:sym typeface="Times New Roman"/>
            </a:endParaRPr>
          </a:p>
          <a:p>
            <a:pPr indent="457200" lvl="0" marL="0" marR="0" rtl="0" algn="l">
              <a:spcBef>
                <a:spcPts val="0"/>
              </a:spcBef>
              <a:spcAft>
                <a:spcPts val="0"/>
              </a:spcAft>
              <a:buNone/>
            </a:pPr>
            <a:r>
              <a:rPr b="1" lang="en" sz="1800">
                <a:latin typeface="Times New Roman"/>
                <a:ea typeface="Times New Roman"/>
                <a:cs typeface="Times New Roman"/>
                <a:sym typeface="Times New Roman"/>
              </a:rPr>
              <a:t>Chair: </a:t>
            </a:r>
            <a:r>
              <a:rPr lang="en" sz="1800">
                <a:latin typeface="Times New Roman"/>
                <a:ea typeface="Times New Roman"/>
                <a:cs typeface="Times New Roman"/>
                <a:sym typeface="Times New Roman"/>
              </a:rPr>
              <a:t>Prof. Steven Freeland (Australia) / Andrej Miztal (Poland)</a:t>
            </a:r>
            <a:endParaRPr sz="18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2" name="Shape 122"/>
        <p:cNvGrpSpPr/>
        <p:nvPr/>
      </p:nvGrpSpPr>
      <p:grpSpPr>
        <a:xfrm>
          <a:off x="0" y="0"/>
          <a:ext cx="0" cy="0"/>
          <a:chOff x="0" y="0"/>
          <a:chExt cx="0" cy="0"/>
        </a:xfrm>
      </p:grpSpPr>
      <p:sp>
        <p:nvSpPr>
          <p:cNvPr id="123" name="Google Shape;123;p19"/>
          <p:cNvSpPr txBox="1"/>
          <p:nvPr>
            <p:ph idx="4294967295" type="subTitle"/>
          </p:nvPr>
        </p:nvSpPr>
        <p:spPr>
          <a:xfrm>
            <a:off x="116275" y="786350"/>
            <a:ext cx="14975400" cy="7315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rPr b="1" lang="en" sz="700">
                <a:solidFill>
                  <a:schemeClr val="lt2"/>
                </a:solidFill>
                <a:latin typeface="Droid Sans"/>
                <a:ea typeface="Droid Sans"/>
                <a:cs typeface="Droid Sans"/>
                <a:sym typeface="Droid Sans"/>
              </a:rPr>
              <a:t>Newsreels on the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rPr b="1" lang="en" sz="700">
                <a:solidFill>
                  <a:schemeClr val="lt2"/>
                </a:solidFill>
                <a:latin typeface="Droid Sans"/>
                <a:ea typeface="Droid Sans"/>
                <a:cs typeface="Droid Sans"/>
                <a:sym typeface="Droid Sans"/>
              </a:rPr>
              <a:t>signing of the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rPr b="1" lang="en" sz="700">
                <a:solidFill>
                  <a:schemeClr val="lt2"/>
                </a:solidFill>
                <a:latin typeface="Droid Sans"/>
                <a:ea typeface="Droid Sans"/>
                <a:cs typeface="Droid Sans"/>
                <a:sym typeface="Droid Sans"/>
              </a:rPr>
              <a:t>Outer Space Treaty</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rPr b="1" lang="en" sz="700">
                <a:solidFill>
                  <a:schemeClr val="lt2"/>
                </a:solidFill>
                <a:latin typeface="Droid Sans"/>
                <a:ea typeface="Droid Sans"/>
                <a:cs typeface="Droid Sans"/>
                <a:sym typeface="Droid Sans"/>
              </a:rPr>
              <a:t>LBJ Presidential Library: </a:t>
            </a:r>
            <a:endParaRPr b="1" sz="700">
              <a:solidFill>
                <a:schemeClr val="lt2"/>
              </a:solidFill>
              <a:latin typeface="Droid Sans"/>
              <a:ea typeface="Droid Sans"/>
              <a:cs typeface="Droid Sans"/>
              <a:sym typeface="Droid Sans"/>
            </a:endParaRPr>
          </a:p>
          <a:p>
            <a:pPr indent="0" lvl="0" marL="0" rtl="0" algn="r">
              <a:spcBef>
                <a:spcPts val="0"/>
              </a:spcBef>
              <a:spcAft>
                <a:spcPts val="0"/>
              </a:spcAft>
              <a:buClr>
                <a:schemeClr val="lt1"/>
              </a:buClr>
              <a:buSzPts val="9600"/>
              <a:buNone/>
            </a:pPr>
            <a:r>
              <a:rPr lang="en" sz="700" u="sng">
                <a:solidFill>
                  <a:schemeClr val="lt2"/>
                </a:solidFill>
                <a:latin typeface="Droid Sans"/>
                <a:ea typeface="Droid Sans"/>
                <a:cs typeface="Droid Sans"/>
                <a:sym typeface="Droid Sans"/>
                <a:hlinkClick r:id="rId3">
                  <a:extLst>
                    <a:ext uri="{A12FA001-AC4F-418D-AE19-62706E023703}">
                      <ahyp:hlinkClr val="tx"/>
                    </a:ext>
                  </a:extLst>
                </a:hlinkClick>
              </a:rPr>
              <a:t>https://youtu.be/ncphbeoPJ8I</a:t>
            </a:r>
            <a:endParaRPr b="1" sz="700">
              <a:solidFill>
                <a:schemeClr val="lt2"/>
              </a:solidFill>
              <a:latin typeface="Droid Sans"/>
              <a:ea typeface="Droid Sans"/>
              <a:cs typeface="Droid Sans"/>
              <a:sym typeface="Droid Sans"/>
            </a:endParaRPr>
          </a:p>
        </p:txBody>
      </p:sp>
      <p:pic>
        <p:nvPicPr>
          <p:cNvPr descr="President Lyndon B. Johnson in January 1967. MP 881. Public domain. &#10;&#10;This film is from the LBJ Library moving picture collection created by the White House Naval Photographic Unit, aka the Navy Films. The films consist of monthly reports on the activities of President and Mrs. Johnson from 1963-1969.&#10;&#10;Below is an edited scene list for this film, from the LBJ Library audiovisual archives. We included useful shot descriptions where possible, although most have been cut for length. For more information please contact johnson.library@nara.gov. &#10;&#10;Scenic shots of the Capitol Building, Washington, DC&#10;&#10;Scenic shots of the White House in winter&#10;&#10;B&amp;W still photographs of LBJ, staff working on the State of the Union Address at the White House&#10;&#10;LBJ visits with the poster girl for the March of Dimes, Donna Dill, White House Oval Office, 1/5/1967&#10;&#10;LBJ visits with the Australian Science Scholars, White House Cabinet Room, 1/5/1967&#10;&#10;B&amp;W still photographs of LBJ, staff working on the Economic Report at the White House&#10;B&amp;W still photo of Sec. Robert McNamara's hand, zoom out&#10;B&amp;W still photo of V.P. Hubert Humphrey&#10;B&amp;W still photo of Sec. Robert McNamara, others listening&#10;B&amp;W still photo of Sec. of the Treasury Henry Fowler talking&#10;B&amp;W still photo of Dir. of the Bureau of the Budget Charles Schultze&#10;B&amp;W still photo of Wilbur Cohen talking&#10;B&amp;W still photo of Charles Schultze, zoom in&#10;&#10;State of the Union Address, House Chamber, The Capitol, Washington, DC, 1/10/1967&#10;&#10;LBJ receives the credentials of ?&#10;&#10;Swearing-in of Alan S. Boyd as Secretary of the Department of Transportation, White House East Room, 1/16/1967&#10;Dissolve to Alan Boyd being sworn in as Sec. of the Department of Transportation, Mrs. Boyd, LBJ look on, White House East Room, 1/16/1967&#10;Judge James R. Durfee of the U.S. Court of Claims administering the oath of office&#10;&#10;Dinner in honor of the Vice President, the Speaker, and the Chief Justice, White House Dining Room, 1/17/1967&#10;Color guard walking down steps followed by LBJ, Lady Bird Johnson, Mr. &amp; Mrs. V.P. Hubert Humphrey, Mr. &amp; Mrs. McCormack, Mr. &amp; Mrs. Earl Warren&#10;Mr. &amp; Mrs. V.P. Hubert Humphrey, pan left to LBJ, Lady Bird Johnson&#10;Mr. &amp; Mrs. McCormack&#10;Mr. &amp; Mrs. Earl Warren, LBJ, Lady Bird Johnson, Mr. &amp; Mrs. V.P. Hubert Humphrey, Mr. &amp; Mrs. McCormack standing together&#10;Mr. &amp; Mrs. Earl Warren, LBJ, Lady Bird Johnson, pan right to Mr. &amp; Mrs. V.P. Hubert Humphrey, McCormack&#10;Mr. &amp; Mrs. Earl Warren, LBJ, Lady Bird Johnson, Mr. &amp; Mrs. V.P. Hubert Humphrey, Mr. &amp; Mrs. McCormack, color guard walks away, the group follows&#10;Mr. &amp; Mrs. V.P. Hubert Humphrey, Mr. &amp; Mrs. McCormack, Mr. &amp; Mrs. Earl Warren walk past the screen&#10;Dissolve to performer Carol Channing performing in &quot;Hello Dolly&quot; at the White House&#10;&#10;Medal of Honor presentation to Maj. Bernard F. Fisher, USAF, White House East Room, 1/19/1967&#10;Fade to an audience gathered in the White House East Room for the MOH presentation to Maj. Bernard F. Fisher, 1/19/1967&#10;&#10;LBJ receives the credentials of Amb. Bui Diem, South Vietnam, White House, 1/19/1967&#10;&#10;President-elect Costa E. Silva (Brazil) visit at the White House, 1/26/1967&#10;&#10;LBJ signs the Economic Report of the President, 1/26/1967&#10;&#10;Presentation of a portrait of Franklin D. Roosevelt to LBJ and Lady Bird Johnson, White House East Room, 1/31/1967&#10;Artist Elizabeth Shoumatoff unveiling a portrait of FDR for LBJ, Lady Bird Johnson, others in the White House East Room, 1/31/1967&#10;LBJ, Lady Bird Johnson, pan right to (Dorry Sherry?), (Ann Seymour?)&#10;(Mary Figit?), actor Charlton Heston, pan right to LBJ, Lady Bird Johnson&#10;Actor Charlton Heston, (Mary Figit?), LBJ, Lady Bird Johnson, (Ann Seymour?), (Dorry Sherry?) standing together, fade to black&#10;&#10;&#10;Signing of the Treaty on Outer Space, White House East Room, 1/27/1967&#10;Fade to Amb. Anatoly F. Dobrynin, USSR, Amb. Sir Patrick Dean, UK, US Rep. to the UN Arthur J. Goldberg, Sec. Dean Rusk, White House East Room, for the signing of the Treaty on Outer Space, 1/27/1967&#10;V.P. Hubert Humphrey, others sitting in the audience&#10;Amb. Dean, Goldberg stand up&#10;LBJ, Lady Bird Johnson arrive&#10;Amb. from Iceland signing the Treaty on Outer Space&#10;Chandelier, zoom in&#10;&#10;Funeral for Apollo Astronauts Lt. Col. Grissom, Lt. Cmdr. Chaffee, Arlington National Cemetery, Arlington, Virginia, 1/31/1967" id="124" name="Google Shape;124;p19" title="The President: January 1967. MP881.">
            <a:hlinkClick r:id="rId4"/>
          </p:cNvPr>
          <p:cNvPicPr preferRelativeResize="0"/>
          <p:nvPr/>
        </p:nvPicPr>
        <p:blipFill>
          <a:blip r:embed="rId5">
            <a:alphaModFix/>
          </a:blip>
          <a:stretch>
            <a:fillRect/>
          </a:stretch>
        </p:blipFill>
        <p:spPr>
          <a:xfrm>
            <a:off x="648150" y="-726375"/>
            <a:ext cx="10689100" cy="82387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82"/>
          <p:cNvSpPr txBox="1"/>
          <p:nvPr/>
        </p:nvSpPr>
        <p:spPr>
          <a:xfrm>
            <a:off x="0" y="6393359"/>
            <a:ext cx="80265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un logo 800" id="577" name="Google Shape;577;p82"/>
          <p:cNvPicPr preferRelativeResize="0"/>
          <p:nvPr/>
        </p:nvPicPr>
        <p:blipFill rotWithShape="1">
          <a:blip r:embed="rId3">
            <a:alphaModFix/>
          </a:blip>
          <a:srcRect b="0" l="0" r="0" t="0"/>
          <a:stretch/>
        </p:blipFill>
        <p:spPr>
          <a:xfrm>
            <a:off x="473049" y="429920"/>
            <a:ext cx="762610" cy="649110"/>
          </a:xfrm>
          <a:prstGeom prst="rect">
            <a:avLst/>
          </a:prstGeom>
          <a:noFill/>
          <a:ln>
            <a:noFill/>
          </a:ln>
        </p:spPr>
      </p:pic>
      <p:sp>
        <p:nvSpPr>
          <p:cNvPr id="578" name="Google Shape;578;p82"/>
          <p:cNvSpPr txBox="1"/>
          <p:nvPr/>
        </p:nvSpPr>
        <p:spPr>
          <a:xfrm>
            <a:off x="1117600" y="493693"/>
            <a:ext cx="11074500" cy="954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2800">
                <a:solidFill>
                  <a:schemeClr val="dk1"/>
                </a:solidFill>
                <a:latin typeface="Rubik SemiBold"/>
                <a:ea typeface="Rubik SemiBold"/>
                <a:cs typeface="Rubik SemiBold"/>
                <a:sym typeface="Rubik SemiBold"/>
              </a:rPr>
              <a:t>Annual IISL / ECSL Symposium </a:t>
            </a:r>
            <a:endParaRPr>
              <a:latin typeface="Rubik SemiBold"/>
              <a:ea typeface="Rubik SemiBold"/>
              <a:cs typeface="Rubik SemiBold"/>
              <a:sym typeface="Rubik SemiBold"/>
            </a:endParaRPr>
          </a:p>
          <a:p>
            <a:pPr indent="0" lvl="0" marL="0" marR="0" rtl="0" algn="ctr">
              <a:spcBef>
                <a:spcPts val="0"/>
              </a:spcBef>
              <a:spcAft>
                <a:spcPts val="0"/>
              </a:spcAft>
              <a:buNone/>
            </a:pPr>
            <a:r>
              <a:rPr lang="en" sz="2800">
                <a:solidFill>
                  <a:schemeClr val="dk1"/>
                </a:solidFill>
                <a:latin typeface="Rubik SemiBold"/>
                <a:ea typeface="Rubik SemiBold"/>
                <a:cs typeface="Rubik SemiBold"/>
                <a:sym typeface="Rubik SemiBold"/>
              </a:rPr>
              <a:t>at the Legal Subcommittee</a:t>
            </a:r>
            <a:endParaRPr>
              <a:latin typeface="Rubik SemiBold"/>
              <a:ea typeface="Rubik SemiBold"/>
              <a:cs typeface="Rubik SemiBold"/>
              <a:sym typeface="Rubik SemiBold"/>
            </a:endParaRPr>
          </a:p>
        </p:txBody>
      </p:sp>
      <p:sp>
        <p:nvSpPr>
          <p:cNvPr id="579" name="Google Shape;579;p82"/>
          <p:cNvSpPr/>
          <p:nvPr/>
        </p:nvSpPr>
        <p:spPr>
          <a:xfrm>
            <a:off x="473050" y="1582356"/>
            <a:ext cx="11582400" cy="4975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 sz="2200">
                <a:solidFill>
                  <a:schemeClr val="dk1"/>
                </a:solidFill>
                <a:latin typeface="Times New Roman"/>
                <a:ea typeface="Times New Roman"/>
                <a:cs typeface="Times New Roman"/>
                <a:sym typeface="Times New Roman"/>
              </a:rPr>
              <a:t>Symposium organized by the International Institute of Space Law (IISL) </a:t>
            </a:r>
            <a:endParaRPr sz="1800"/>
          </a:p>
          <a:p>
            <a:pPr indent="0" lvl="0" marL="0" marR="0" rtl="0" algn="l">
              <a:spcBef>
                <a:spcPts val="0"/>
              </a:spcBef>
              <a:spcAft>
                <a:spcPts val="0"/>
              </a:spcAft>
              <a:buNone/>
            </a:pPr>
            <a:r>
              <a:rPr b="1" lang="en" sz="2200">
                <a:solidFill>
                  <a:schemeClr val="dk1"/>
                </a:solidFill>
                <a:latin typeface="Times New Roman"/>
                <a:ea typeface="Times New Roman"/>
                <a:cs typeface="Times New Roman"/>
                <a:sym typeface="Times New Roman"/>
              </a:rPr>
              <a:t>and the European Centre for Space Law (ECSL)</a:t>
            </a:r>
            <a:endParaRPr b="1" sz="2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i="1" lang="en" sz="2000">
                <a:solidFill>
                  <a:srgbClr val="333333"/>
                </a:solidFill>
                <a:highlight>
                  <a:srgbClr val="FFFFFF"/>
                </a:highlight>
                <a:latin typeface="Times New Roman"/>
                <a:ea typeface="Times New Roman"/>
                <a:cs typeface="Times New Roman"/>
                <a:sym typeface="Times New Roman"/>
              </a:rPr>
              <a:t>National Laws and Regulations to Ensure Space Sustainability</a:t>
            </a:r>
            <a:endParaRPr i="1" sz="2000">
              <a:solidFill>
                <a:srgbClr val="333333"/>
              </a:solidFill>
              <a:highlight>
                <a:srgbClr val="FFFFFF"/>
              </a:highlight>
              <a:latin typeface="Times New Roman"/>
              <a:ea typeface="Times New Roman"/>
              <a:cs typeface="Times New Roman"/>
              <a:sym typeface="Times New Roman"/>
            </a:endParaRPr>
          </a:p>
          <a:p>
            <a:pPr indent="0" lvl="0" marL="0" marR="0" rtl="0" algn="l">
              <a:spcBef>
                <a:spcPts val="0"/>
              </a:spcBef>
              <a:spcAft>
                <a:spcPts val="0"/>
              </a:spcAft>
              <a:buNone/>
            </a:pPr>
            <a:r>
              <a:t/>
            </a:r>
            <a:endParaRPr sz="2000">
              <a:solidFill>
                <a:srgbClr val="333333"/>
              </a:solidFill>
              <a:highlight>
                <a:srgbClr val="FFFFFF"/>
              </a:highlight>
              <a:latin typeface="Times New Roman"/>
              <a:ea typeface="Times New Roman"/>
              <a:cs typeface="Times New Roman"/>
              <a:sym typeface="Times New Roman"/>
            </a:endParaRPr>
          </a:p>
          <a:p>
            <a:pPr indent="0" lvl="0" marL="0" marR="0" rtl="0" algn="l">
              <a:spcBef>
                <a:spcPts val="0"/>
              </a:spcBef>
              <a:spcAft>
                <a:spcPts val="0"/>
              </a:spcAft>
              <a:buNone/>
            </a:pPr>
            <a:r>
              <a:rPr lang="en" sz="2000">
                <a:solidFill>
                  <a:srgbClr val="333333"/>
                </a:solidFill>
                <a:highlight>
                  <a:srgbClr val="FFFFFF"/>
                </a:highlight>
                <a:latin typeface="Times New Roman"/>
                <a:ea typeface="Times New Roman"/>
                <a:cs typeface="Times New Roman"/>
                <a:sym typeface="Times New Roman"/>
              </a:rPr>
              <a:t>Tuesday, 5 April 2022</a:t>
            </a:r>
            <a:endParaRPr b="1" sz="2200">
              <a:solidFill>
                <a:schemeClr val="dk1"/>
              </a:solidFill>
              <a:latin typeface="Times New Roman"/>
              <a:ea typeface="Times New Roman"/>
              <a:cs typeface="Times New Roman"/>
              <a:sym typeface="Times New Roman"/>
            </a:endParaRPr>
          </a:p>
          <a:p>
            <a:pPr indent="0" lvl="0" marL="458787" marR="0" rtl="0" algn="l">
              <a:spcBef>
                <a:spcPts val="0"/>
              </a:spcBef>
              <a:spcAft>
                <a:spcPts val="0"/>
              </a:spcAft>
              <a:buNone/>
            </a:pPr>
            <a:r>
              <a:rPr lang="en" sz="1800">
                <a:solidFill>
                  <a:schemeClr val="hlink"/>
                </a:solidFill>
                <a:uFill>
                  <a:noFill/>
                </a:uFill>
                <a:latin typeface="Times New Roman"/>
                <a:ea typeface="Times New Roman"/>
                <a:cs typeface="Times New Roman"/>
                <a:sym typeface="Times New Roman"/>
                <a:hlinkClick r:id="rId4"/>
              </a:rPr>
              <a:t>https://www.unoosa.org/oosa/en/ourwork/copuos/lsc/2022/symposium.html</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i="1" lang="en" sz="1800">
                <a:solidFill>
                  <a:schemeClr val="dk1"/>
                </a:solidFill>
                <a:latin typeface="Times New Roman"/>
                <a:ea typeface="Times New Roman"/>
                <a:cs typeface="Times New Roman"/>
                <a:sym typeface="Times New Roman"/>
              </a:rPr>
              <a:t>International Institute of Space Law </a:t>
            </a:r>
            <a:endParaRPr i="1" sz="1800"/>
          </a:p>
          <a:p>
            <a:pPr indent="0" lvl="0" marL="458787" marR="0" rtl="0" algn="l">
              <a:spcBef>
                <a:spcPts val="0"/>
              </a:spcBef>
              <a:spcAft>
                <a:spcPts val="0"/>
              </a:spcAft>
              <a:buNone/>
            </a:pPr>
            <a:r>
              <a:rPr lang="en" sz="1800">
                <a:solidFill>
                  <a:schemeClr val="hlink"/>
                </a:solidFill>
                <a:uFill>
                  <a:noFill/>
                </a:uFill>
                <a:latin typeface="Times New Roman"/>
                <a:ea typeface="Times New Roman"/>
                <a:cs typeface="Times New Roman"/>
                <a:sym typeface="Times New Roman"/>
                <a:hlinkClick r:id="rId5"/>
              </a:rPr>
              <a:t>https://iislweb.org/</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i="1" lang="en" sz="1800">
                <a:solidFill>
                  <a:schemeClr val="dk1"/>
                </a:solidFill>
                <a:latin typeface="Times New Roman"/>
                <a:ea typeface="Times New Roman"/>
                <a:cs typeface="Times New Roman"/>
                <a:sym typeface="Times New Roman"/>
              </a:rPr>
              <a:t>European Centre for Space Law</a:t>
            </a:r>
            <a:endParaRPr i="1" sz="1800"/>
          </a:p>
          <a:p>
            <a:pPr indent="0" lvl="0" marL="458787" marR="0" rtl="0" algn="l">
              <a:spcBef>
                <a:spcPts val="0"/>
              </a:spcBef>
              <a:spcAft>
                <a:spcPts val="0"/>
              </a:spcAft>
              <a:buNone/>
            </a:pPr>
            <a:r>
              <a:rPr lang="en" sz="1800">
                <a:solidFill>
                  <a:schemeClr val="hlink"/>
                </a:solidFill>
                <a:uFill>
                  <a:noFill/>
                </a:uFill>
                <a:latin typeface="Times New Roman"/>
                <a:ea typeface="Times New Roman"/>
                <a:cs typeface="Times New Roman"/>
                <a:sym typeface="Times New Roman"/>
                <a:hlinkClick r:id="rId6"/>
              </a:rPr>
              <a:t>https://www.esa.int/About_Us/ECSL_European_Centre_for_Space_Law/</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83"/>
          <p:cNvSpPr txBox="1"/>
          <p:nvPr/>
        </p:nvSpPr>
        <p:spPr>
          <a:xfrm>
            <a:off x="0" y="6393359"/>
            <a:ext cx="80265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un logo 800" id="586" name="Google Shape;586;p83"/>
          <p:cNvPicPr preferRelativeResize="0"/>
          <p:nvPr/>
        </p:nvPicPr>
        <p:blipFill rotWithShape="1">
          <a:blip r:embed="rId3">
            <a:alphaModFix/>
          </a:blip>
          <a:srcRect b="0" l="0" r="0" t="0"/>
          <a:stretch/>
        </p:blipFill>
        <p:spPr>
          <a:xfrm>
            <a:off x="473049" y="429920"/>
            <a:ext cx="762610" cy="649110"/>
          </a:xfrm>
          <a:prstGeom prst="rect">
            <a:avLst/>
          </a:prstGeom>
          <a:noFill/>
          <a:ln>
            <a:noFill/>
          </a:ln>
        </p:spPr>
      </p:pic>
      <p:sp>
        <p:nvSpPr>
          <p:cNvPr id="587" name="Google Shape;587;p83"/>
          <p:cNvSpPr txBox="1"/>
          <p:nvPr/>
        </p:nvSpPr>
        <p:spPr>
          <a:xfrm>
            <a:off x="1600200" y="1447800"/>
            <a:ext cx="10566300" cy="2831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rgbClr val="366084"/>
                </a:solidFill>
                <a:uFill>
                  <a:noFill/>
                </a:uFill>
                <a:latin typeface="Rubik SemiBold"/>
                <a:ea typeface="Rubik SemiBold"/>
                <a:cs typeface="Rubik SemiBold"/>
                <a:sym typeface="Rubik SemiBold"/>
                <a:hlinkClick r:id="rId4">
                  <a:extLst>
                    <a:ext uri="{A12FA001-AC4F-418D-AE19-62706E023703}">
                      <ahyp:hlinkClr val="tx"/>
                    </a:ext>
                  </a:extLst>
                </a:hlinkClick>
              </a:rPr>
              <a:t>https://www.unoosa.org/oosa/en/ourwork/copuos/lsc/2022/index.html</a:t>
            </a:r>
            <a:endParaRPr sz="1600">
              <a:solidFill>
                <a:srgbClr val="366084"/>
              </a:solidFill>
              <a:latin typeface="Rubik SemiBold"/>
              <a:ea typeface="Rubik SemiBold"/>
              <a:cs typeface="Rubik SemiBold"/>
              <a:sym typeface="Rubik SemiBold"/>
            </a:endParaRPr>
          </a:p>
          <a:p>
            <a:pPr indent="0" lvl="0" marL="0" marR="0" rtl="0" algn="l">
              <a:spcBef>
                <a:spcPts val="0"/>
              </a:spcBef>
              <a:spcAft>
                <a:spcPts val="0"/>
              </a:spcAft>
              <a:buNone/>
            </a:pPr>
            <a:r>
              <a:t/>
            </a:r>
            <a:endParaRPr sz="1600">
              <a:solidFill>
                <a:srgbClr val="366084"/>
              </a:solidFill>
              <a:latin typeface="Rubik SemiBold"/>
              <a:ea typeface="Rubik SemiBold"/>
              <a:cs typeface="Rubik SemiBold"/>
              <a:sym typeface="Rubik SemiBold"/>
            </a:endParaRPr>
          </a:p>
          <a:p>
            <a:pPr indent="0" lvl="0" marL="0" marR="0" rtl="0" algn="l">
              <a:spcBef>
                <a:spcPts val="0"/>
              </a:spcBef>
              <a:spcAft>
                <a:spcPts val="0"/>
              </a:spcAft>
              <a:buNone/>
            </a:pPr>
            <a:r>
              <a:t/>
            </a:r>
            <a:endParaRPr sz="1600">
              <a:solidFill>
                <a:srgbClr val="366084"/>
              </a:solidFill>
              <a:latin typeface="Rubik SemiBold"/>
              <a:ea typeface="Rubik SemiBold"/>
              <a:cs typeface="Rubik SemiBold"/>
              <a:sym typeface="Rubik SemiBold"/>
            </a:endParaRPr>
          </a:p>
        </p:txBody>
      </p:sp>
      <p:sp>
        <p:nvSpPr>
          <p:cNvPr id="588" name="Google Shape;588;p83"/>
          <p:cNvSpPr txBox="1"/>
          <p:nvPr/>
        </p:nvSpPr>
        <p:spPr>
          <a:xfrm>
            <a:off x="1117600" y="493693"/>
            <a:ext cx="110745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800">
                <a:solidFill>
                  <a:schemeClr val="dk1"/>
                </a:solidFill>
                <a:latin typeface="Rubik SemiBold"/>
                <a:ea typeface="Rubik SemiBold"/>
                <a:cs typeface="Rubik SemiBold"/>
                <a:sym typeface="Rubik SemiBold"/>
              </a:rPr>
              <a:t>	2022 Legal Subcommittee</a:t>
            </a:r>
            <a:endParaRPr>
              <a:latin typeface="Rubik SemiBold"/>
              <a:ea typeface="Rubik SemiBold"/>
              <a:cs typeface="Rubik SemiBold"/>
              <a:sym typeface="Rubik SemiBold"/>
            </a:endParaRPr>
          </a:p>
          <a:p>
            <a:pPr indent="0" lvl="0" marL="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pic>
        <p:nvPicPr>
          <p:cNvPr id="589" name="Google Shape;589;p83"/>
          <p:cNvPicPr preferRelativeResize="0"/>
          <p:nvPr/>
        </p:nvPicPr>
        <p:blipFill>
          <a:blip r:embed="rId5">
            <a:alphaModFix/>
          </a:blip>
          <a:stretch>
            <a:fillRect/>
          </a:stretch>
        </p:blipFill>
        <p:spPr>
          <a:xfrm>
            <a:off x="539338" y="1841025"/>
            <a:ext cx="11388361" cy="7108551"/>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84"/>
          <p:cNvSpPr txBox="1"/>
          <p:nvPr/>
        </p:nvSpPr>
        <p:spPr>
          <a:xfrm>
            <a:off x="0" y="6393359"/>
            <a:ext cx="80265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un logo 800" id="596" name="Google Shape;596;p84"/>
          <p:cNvPicPr preferRelativeResize="0"/>
          <p:nvPr/>
        </p:nvPicPr>
        <p:blipFill rotWithShape="1">
          <a:blip r:embed="rId3">
            <a:alphaModFix/>
          </a:blip>
          <a:srcRect b="0" l="0" r="0" t="0"/>
          <a:stretch/>
        </p:blipFill>
        <p:spPr>
          <a:xfrm>
            <a:off x="473049" y="429920"/>
            <a:ext cx="762610" cy="649110"/>
          </a:xfrm>
          <a:prstGeom prst="rect">
            <a:avLst/>
          </a:prstGeom>
          <a:noFill/>
          <a:ln>
            <a:noFill/>
          </a:ln>
        </p:spPr>
      </p:pic>
      <p:sp>
        <p:nvSpPr>
          <p:cNvPr id="597" name="Google Shape;597;p84"/>
          <p:cNvSpPr txBox="1"/>
          <p:nvPr/>
        </p:nvSpPr>
        <p:spPr>
          <a:xfrm>
            <a:off x="1117600" y="1371600"/>
            <a:ext cx="10668000" cy="51090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 sz="1800">
                <a:solidFill>
                  <a:schemeClr val="dk1"/>
                </a:solidFill>
                <a:latin typeface="Times New Roman"/>
                <a:ea typeface="Times New Roman"/>
                <a:cs typeface="Times New Roman"/>
                <a:sym typeface="Times New Roman"/>
              </a:rPr>
              <a:t>Agenda Items for the 66</a:t>
            </a:r>
            <a:r>
              <a:rPr b="1" baseline="30000" lang="en" sz="1800">
                <a:solidFill>
                  <a:schemeClr val="dk1"/>
                </a:solidFill>
                <a:latin typeface="Times New Roman"/>
                <a:ea typeface="Times New Roman"/>
                <a:cs typeface="Times New Roman"/>
                <a:sym typeface="Times New Roman"/>
              </a:rPr>
              <a:t>th</a:t>
            </a:r>
            <a:r>
              <a:rPr b="1" lang="en" sz="1800">
                <a:solidFill>
                  <a:schemeClr val="dk1"/>
                </a:solidFill>
                <a:latin typeface="Times New Roman"/>
                <a:ea typeface="Times New Roman"/>
                <a:cs typeface="Times New Roman"/>
                <a:sym typeface="Times New Roman"/>
              </a:rPr>
              <a:t> Session of COPUOS (2023)</a:t>
            </a:r>
            <a:endParaRPr/>
          </a:p>
          <a:p>
            <a:pPr indent="0" lvl="0" marL="0" marR="0" rtl="0" algn="just">
              <a:spcBef>
                <a:spcPts val="0"/>
              </a:spcBef>
              <a:spcAft>
                <a:spcPts val="0"/>
              </a:spcAft>
              <a:buNone/>
            </a:pPr>
            <a:r>
              <a:rPr b="1" lang="en" sz="1800">
                <a:solidFill>
                  <a:schemeClr val="dk1"/>
                </a:solidFill>
                <a:latin typeface="Times New Roman"/>
                <a:ea typeface="Times New Roman"/>
                <a:cs typeface="Times New Roman"/>
                <a:sym typeface="Times New Roman"/>
              </a:rPr>
              <a:t>	</a:t>
            </a:r>
            <a:r>
              <a:rPr lang="en" sz="1800">
                <a:solidFill>
                  <a:schemeClr val="dk1"/>
                </a:solidFill>
                <a:latin typeface="Times New Roman"/>
                <a:ea typeface="Times New Roman"/>
                <a:cs typeface="Times New Roman"/>
                <a:sym typeface="Times New Roman"/>
              </a:rPr>
              <a:t>May 31– June 9, 2023</a:t>
            </a:r>
            <a:endParaRPr/>
          </a:p>
          <a:p>
            <a:pPr indent="0" lvl="0" marL="0" marR="0" rtl="0" algn="just">
              <a:spcBef>
                <a:spcPts val="0"/>
              </a:spcBef>
              <a:spcAft>
                <a:spcPts val="0"/>
              </a:spcAft>
              <a:buNone/>
            </a:pPr>
            <a:r>
              <a:t/>
            </a:r>
            <a:endParaRPr b="1" sz="1800">
              <a:solidFill>
                <a:schemeClr val="dk1"/>
              </a:solidFill>
              <a:latin typeface="Times New Roman"/>
              <a:ea typeface="Times New Roman"/>
              <a:cs typeface="Times New Roman"/>
              <a:sym typeface="Times New Roman"/>
            </a:endParaRPr>
          </a:p>
          <a:p>
            <a:pPr indent="-449262" lvl="0" marL="458787" marR="0" rtl="0" algn="just">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Opening of the session. </a:t>
            </a:r>
            <a:endParaRPr/>
          </a:p>
          <a:p>
            <a:pPr indent="-449262" lvl="0" marL="458787" marR="0" rtl="0" algn="just">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Adoption of the agenda. </a:t>
            </a:r>
            <a:endParaRPr/>
          </a:p>
          <a:p>
            <a:pPr indent="-449262" lvl="0" marL="458787" marR="0" rtl="0" algn="just">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Statement by the Chair. </a:t>
            </a:r>
            <a:endParaRPr/>
          </a:p>
          <a:p>
            <a:pPr indent="-449262" lvl="0" marL="458787" marR="0" rtl="0" algn="just">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General exchange of views. </a:t>
            </a:r>
            <a:endParaRPr/>
          </a:p>
          <a:p>
            <a:pPr indent="-449262" lvl="0" marL="458787" marR="0" rtl="0" algn="just">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Ways and means of maintaining outer space for peaceful purposes. </a:t>
            </a:r>
            <a:endParaRPr/>
          </a:p>
          <a:p>
            <a:pPr indent="-449262" lvl="0" marL="458787" marR="0" rtl="0" algn="just">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Report of the Scientific and Technical Subcommittee on its fifty-ninth session. </a:t>
            </a:r>
            <a:endParaRPr/>
          </a:p>
          <a:p>
            <a:pPr indent="-449262" lvl="0" marL="458787" marR="0" rtl="0" algn="just">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Report of the Legal Subcommittee on its </a:t>
            </a:r>
            <a:r>
              <a:rPr lang="en" sz="1600">
                <a:solidFill>
                  <a:schemeClr val="dk1"/>
                </a:solidFill>
                <a:latin typeface="Times New Roman"/>
                <a:ea typeface="Times New Roman"/>
                <a:cs typeface="Times New Roman"/>
                <a:sym typeface="Times New Roman"/>
              </a:rPr>
              <a:t>sixtieth</a:t>
            </a:r>
            <a:r>
              <a:rPr lang="en" sz="1600">
                <a:solidFill>
                  <a:schemeClr val="dk1"/>
                </a:solidFill>
                <a:latin typeface="Times New Roman"/>
                <a:ea typeface="Times New Roman"/>
                <a:cs typeface="Times New Roman"/>
                <a:sym typeface="Times New Roman"/>
              </a:rPr>
              <a:t>-first session. </a:t>
            </a:r>
            <a:endParaRPr/>
          </a:p>
          <a:p>
            <a:pPr indent="-449262" lvl="0" marL="458787" marR="0" rtl="0" algn="just">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Space and sustainable development. </a:t>
            </a:r>
            <a:endParaRPr/>
          </a:p>
          <a:p>
            <a:pPr indent="-449262" lvl="0" marL="458787" marR="0" rtl="0" algn="just">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Spin-off benefits of space technology: review of current status.</a:t>
            </a:r>
            <a:endParaRPr/>
          </a:p>
          <a:p>
            <a:pPr indent="-449262" lvl="0" marL="458787" marR="0" rtl="0" algn="just">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Space and water. </a:t>
            </a:r>
            <a:endParaRPr/>
          </a:p>
          <a:p>
            <a:pPr indent="-449262" lvl="0" marL="458787" marR="0" rtl="0" algn="just">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Space and climate change.</a:t>
            </a:r>
            <a:endParaRPr/>
          </a:p>
          <a:p>
            <a:pPr indent="-449262" lvl="0" marL="458787" marR="0" rtl="0" algn="just">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Use of space technology in the United Nations system. </a:t>
            </a:r>
            <a:endParaRPr/>
          </a:p>
          <a:p>
            <a:pPr indent="-449262" lvl="0" marL="458787" marR="0" rtl="0" algn="just">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Future role of the Committee. </a:t>
            </a:r>
            <a:endParaRPr/>
          </a:p>
          <a:p>
            <a:pPr indent="-449262" lvl="0" marL="458787" marR="0" rtl="0" algn="just">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Space exploration and innovation. </a:t>
            </a:r>
            <a:endParaRPr/>
          </a:p>
          <a:p>
            <a:pPr indent="-449262" lvl="0" marL="458787" marR="0" rtl="0" algn="just">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“Space2030” agenda. </a:t>
            </a:r>
            <a:endParaRPr/>
          </a:p>
          <a:p>
            <a:pPr indent="-449262" lvl="0" marL="458787" marR="0" rtl="0" algn="just">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Other matters. </a:t>
            </a:r>
            <a:endParaRPr/>
          </a:p>
          <a:p>
            <a:pPr indent="-449262" lvl="0" marL="458787" marR="0" rtl="0" algn="just">
              <a:spcBef>
                <a:spcPts val="0"/>
              </a:spcBef>
              <a:spcAft>
                <a:spcPts val="0"/>
              </a:spcAft>
              <a:buClr>
                <a:schemeClr val="dk1"/>
              </a:buClr>
              <a:buSzPts val="1600"/>
              <a:buFont typeface="Times New Roman"/>
              <a:buAutoNum type="arabicPeriod"/>
            </a:pPr>
            <a:r>
              <a:rPr lang="en" sz="1600">
                <a:solidFill>
                  <a:schemeClr val="dk1"/>
                </a:solidFill>
                <a:latin typeface="Times New Roman"/>
                <a:ea typeface="Times New Roman"/>
                <a:cs typeface="Times New Roman"/>
                <a:sym typeface="Times New Roman"/>
              </a:rPr>
              <a:t>Report of the Committee to the General Assembly.</a:t>
            </a:r>
            <a:endParaRPr b="1" sz="1600">
              <a:solidFill>
                <a:schemeClr val="dk1"/>
              </a:solidFill>
              <a:latin typeface="Times New Roman"/>
              <a:ea typeface="Times New Roman"/>
              <a:cs typeface="Times New Roman"/>
              <a:sym typeface="Times New Roman"/>
            </a:endParaRPr>
          </a:p>
        </p:txBody>
      </p:sp>
      <p:sp>
        <p:nvSpPr>
          <p:cNvPr id="598" name="Google Shape;598;p84"/>
          <p:cNvSpPr txBox="1"/>
          <p:nvPr/>
        </p:nvSpPr>
        <p:spPr>
          <a:xfrm>
            <a:off x="1117600" y="493693"/>
            <a:ext cx="11074500" cy="523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2800">
                <a:solidFill>
                  <a:schemeClr val="dk1"/>
                </a:solidFill>
                <a:latin typeface="Rubik SemiBold"/>
                <a:ea typeface="Rubik SemiBold"/>
                <a:cs typeface="Rubik SemiBold"/>
                <a:sym typeface="Rubik SemiBold"/>
              </a:rPr>
              <a:t>2022 COPUOS Agenda</a:t>
            </a:r>
            <a:endParaRPr>
              <a:latin typeface="Rubik SemiBold"/>
              <a:ea typeface="Rubik SemiBold"/>
              <a:cs typeface="Rubik SemiBold"/>
              <a:sym typeface="Rubik SemiBold"/>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pic>
        <p:nvPicPr>
          <p:cNvPr descr="Map&#10;&#10;Description automatically generated" id="603" name="Google Shape;603;p8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604" name="Google Shape;604;p85"/>
          <p:cNvSpPr/>
          <p:nvPr/>
        </p:nvSpPr>
        <p:spPr>
          <a:xfrm>
            <a:off x="0" y="487179"/>
            <a:ext cx="12192000" cy="56964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t/>
            </a:r>
            <a:endParaRPr b="1" sz="5600">
              <a:solidFill>
                <a:schemeClr val="lt1"/>
              </a:solidFill>
              <a:latin typeface="Rubik"/>
              <a:ea typeface="Rubik"/>
              <a:cs typeface="Rubik"/>
              <a:sym typeface="Rubik"/>
            </a:endParaRPr>
          </a:p>
          <a:p>
            <a:pPr indent="0" lvl="0" marL="0" marR="0" rtl="0" algn="ctr">
              <a:lnSpc>
                <a:spcPct val="90000"/>
              </a:lnSpc>
              <a:spcBef>
                <a:spcPts val="0"/>
              </a:spcBef>
              <a:spcAft>
                <a:spcPts val="0"/>
              </a:spcAft>
              <a:buClr>
                <a:schemeClr val="lt1"/>
              </a:buClr>
              <a:buSzPts val="9600"/>
              <a:buFont typeface="Arial"/>
              <a:buNone/>
            </a:pPr>
            <a:r>
              <a:t/>
            </a:r>
            <a:endParaRPr b="1" sz="5600">
              <a:solidFill>
                <a:schemeClr val="lt1"/>
              </a:solidFill>
              <a:latin typeface="Rubik"/>
              <a:ea typeface="Rubik"/>
              <a:cs typeface="Rubik"/>
              <a:sym typeface="Rubik"/>
            </a:endParaRPr>
          </a:p>
          <a:p>
            <a:pPr indent="0" lvl="0" marL="0" marR="0" rtl="0" algn="ctr">
              <a:lnSpc>
                <a:spcPct val="90000"/>
              </a:lnSpc>
              <a:spcBef>
                <a:spcPts val="0"/>
              </a:spcBef>
              <a:spcAft>
                <a:spcPts val="0"/>
              </a:spcAft>
              <a:buClr>
                <a:schemeClr val="lt1"/>
              </a:buClr>
              <a:buSzPts val="9600"/>
              <a:buFont typeface="Arial"/>
              <a:buNone/>
            </a:pPr>
            <a:r>
              <a:t/>
            </a:r>
            <a:endParaRPr b="1" sz="5600">
              <a:solidFill>
                <a:schemeClr val="lt1"/>
              </a:solidFill>
              <a:latin typeface="Rubik"/>
              <a:ea typeface="Rubik"/>
              <a:cs typeface="Rubik"/>
              <a:sym typeface="Rubik"/>
            </a:endParaRPr>
          </a:p>
          <a:p>
            <a:pPr indent="0" lvl="0" marL="0" marR="0" rtl="0" algn="ctr">
              <a:lnSpc>
                <a:spcPct val="90000"/>
              </a:lnSpc>
              <a:spcBef>
                <a:spcPts val="0"/>
              </a:spcBef>
              <a:spcAft>
                <a:spcPts val="0"/>
              </a:spcAft>
              <a:buClr>
                <a:schemeClr val="lt1"/>
              </a:buClr>
              <a:buSzPts val="9600"/>
              <a:buFont typeface="Arial"/>
              <a:buNone/>
            </a:pPr>
            <a:r>
              <a:rPr b="1" lang="en" sz="7500">
                <a:solidFill>
                  <a:schemeClr val="lt1"/>
                </a:solidFill>
                <a:latin typeface="Rubik"/>
                <a:ea typeface="Rubik"/>
                <a:cs typeface="Rubik"/>
                <a:sym typeface="Rubik"/>
              </a:rPr>
              <a:t>Thank You</a:t>
            </a:r>
            <a:endParaRPr b="1" sz="7500">
              <a:solidFill>
                <a:schemeClr val="lt2"/>
              </a:solidFill>
              <a:latin typeface="Rubik"/>
              <a:ea typeface="Rubik"/>
              <a:cs typeface="Rubik"/>
              <a:sym typeface="Rubik"/>
            </a:endParaRPr>
          </a:p>
          <a:p>
            <a:pPr indent="0" lvl="0" marL="0" marR="0" rtl="0" algn="ctr">
              <a:lnSpc>
                <a:spcPct val="90000"/>
              </a:lnSpc>
              <a:spcBef>
                <a:spcPts val="0"/>
              </a:spcBef>
              <a:spcAft>
                <a:spcPts val="0"/>
              </a:spcAft>
              <a:buClr>
                <a:schemeClr val="lt1"/>
              </a:buClr>
              <a:buSzPts val="9600"/>
              <a:buFont typeface="Arial"/>
              <a:buNone/>
            </a:pPr>
            <a:r>
              <a:t/>
            </a:r>
            <a:endParaRPr b="1" sz="3000">
              <a:solidFill>
                <a:schemeClr val="lt2"/>
              </a:solidFill>
              <a:latin typeface="Rubik"/>
              <a:ea typeface="Rubik"/>
              <a:cs typeface="Rubik"/>
              <a:sym typeface="Rubik"/>
            </a:endParaRPr>
          </a:p>
          <a:p>
            <a:pPr indent="0" lvl="0" marL="0" marR="0" rtl="0" algn="ctr">
              <a:lnSpc>
                <a:spcPct val="90000"/>
              </a:lnSpc>
              <a:spcBef>
                <a:spcPts val="0"/>
              </a:spcBef>
              <a:spcAft>
                <a:spcPts val="0"/>
              </a:spcAft>
              <a:buClr>
                <a:schemeClr val="lt1"/>
              </a:buClr>
              <a:buSzPts val="9600"/>
              <a:buFont typeface="Arial"/>
              <a:buNone/>
            </a:pPr>
            <a:r>
              <a:t/>
            </a:r>
            <a:endParaRPr b="1" sz="3000">
              <a:solidFill>
                <a:schemeClr val="lt2"/>
              </a:solidFill>
              <a:latin typeface="Rubik"/>
              <a:ea typeface="Rubik"/>
              <a:cs typeface="Rubik"/>
              <a:sym typeface="Rubik"/>
            </a:endParaRPr>
          </a:p>
          <a:p>
            <a:pPr indent="0" lvl="0" marL="0" marR="0" rtl="0" algn="ctr">
              <a:lnSpc>
                <a:spcPct val="90000"/>
              </a:lnSpc>
              <a:spcBef>
                <a:spcPts val="0"/>
              </a:spcBef>
              <a:spcAft>
                <a:spcPts val="0"/>
              </a:spcAft>
              <a:buClr>
                <a:schemeClr val="lt1"/>
              </a:buClr>
              <a:buSzPts val="9600"/>
              <a:buFont typeface="Arial"/>
              <a:buNone/>
            </a:pPr>
            <a:r>
              <a:rPr b="1" lang="en" sz="3000">
                <a:solidFill>
                  <a:srgbClr val="003865"/>
                </a:solidFill>
                <a:latin typeface="Rubik"/>
                <a:ea typeface="Rubik"/>
                <a:cs typeface="Rubik"/>
                <a:sym typeface="Rubik"/>
              </a:rPr>
              <a:t>Christopher Johnson</a:t>
            </a:r>
            <a:endParaRPr b="1" sz="3000">
              <a:solidFill>
                <a:srgbClr val="003865"/>
              </a:solidFill>
              <a:latin typeface="Rubik"/>
              <a:ea typeface="Rubik"/>
              <a:cs typeface="Rubik"/>
              <a:sym typeface="Rubik"/>
            </a:endParaRPr>
          </a:p>
          <a:p>
            <a:pPr indent="0" lvl="0" marL="0" marR="0" rtl="0" algn="ctr">
              <a:lnSpc>
                <a:spcPct val="90000"/>
              </a:lnSpc>
              <a:spcBef>
                <a:spcPts val="0"/>
              </a:spcBef>
              <a:spcAft>
                <a:spcPts val="0"/>
              </a:spcAft>
              <a:buClr>
                <a:schemeClr val="lt1"/>
              </a:buClr>
              <a:buSzPts val="9600"/>
              <a:buFont typeface="Arial"/>
              <a:buNone/>
            </a:pPr>
            <a:r>
              <a:rPr b="1" lang="en" sz="3000">
                <a:solidFill>
                  <a:srgbClr val="003865"/>
                </a:solidFill>
                <a:uFill>
                  <a:noFill/>
                </a:uFill>
                <a:latin typeface="Rubik"/>
                <a:ea typeface="Rubik"/>
                <a:cs typeface="Rubik"/>
                <a:sym typeface="Rubik"/>
                <a:hlinkClick r:id="rId4">
                  <a:extLst>
                    <a:ext uri="{A12FA001-AC4F-418D-AE19-62706E023703}">
                      <ahyp:hlinkClr val="tx"/>
                    </a:ext>
                  </a:extLst>
                </a:hlinkClick>
              </a:rPr>
              <a:t>cjohnson@swfound.org</a:t>
            </a:r>
            <a:endParaRPr b="1" sz="3000">
              <a:solidFill>
                <a:srgbClr val="003865"/>
              </a:solidFill>
              <a:latin typeface="Rubik"/>
              <a:ea typeface="Rubik"/>
              <a:cs typeface="Rubik"/>
              <a:sym typeface="Rubik"/>
            </a:endParaRPr>
          </a:p>
        </p:txBody>
      </p:sp>
      <p:pic>
        <p:nvPicPr>
          <p:cNvPr descr="Logo&#10;&#10;Description automatically generated with medium confidence" id="605" name="Google Shape;605;p85"/>
          <p:cNvPicPr preferRelativeResize="0"/>
          <p:nvPr/>
        </p:nvPicPr>
        <p:blipFill rotWithShape="1">
          <a:blip r:embed="rId5">
            <a:alphaModFix/>
          </a:blip>
          <a:srcRect b="0" l="0" r="0" t="0"/>
          <a:stretch/>
        </p:blipFill>
        <p:spPr>
          <a:xfrm>
            <a:off x="4724400" y="5567289"/>
            <a:ext cx="2743201" cy="1316737"/>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609" name="Shape 609"/>
        <p:cNvGrpSpPr/>
        <p:nvPr/>
      </p:nvGrpSpPr>
      <p:grpSpPr>
        <a:xfrm>
          <a:off x="0" y="0"/>
          <a:ext cx="0" cy="0"/>
          <a:chOff x="0" y="0"/>
          <a:chExt cx="0" cy="0"/>
        </a:xfrm>
      </p:grpSpPr>
      <p:cxnSp>
        <p:nvCxnSpPr>
          <p:cNvPr id="610" name="Google Shape;610;p86"/>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611" name="Google Shape;611;p86"/>
          <p:cNvSpPr txBox="1"/>
          <p:nvPr/>
        </p:nvSpPr>
        <p:spPr>
          <a:xfrm>
            <a:off x="928950" y="-353050"/>
            <a:ext cx="10524600" cy="6858000"/>
          </a:xfrm>
          <a:prstGeom prst="rect">
            <a:avLst/>
          </a:prstGeom>
          <a:noFill/>
          <a:ln>
            <a:noFill/>
          </a:ln>
        </p:spPr>
        <p:txBody>
          <a:bodyPr anchorCtr="0" anchor="b" bIns="91425" lIns="91425" spcFirstLastPara="1" rIns="91425" wrap="square" tIns="91425">
            <a:noAutofit/>
          </a:bodyPr>
          <a:lstStyle/>
          <a:p>
            <a:pPr indent="-400050" lvl="0" marL="457200" rtl="0" algn="l">
              <a:lnSpc>
                <a:spcPct val="115000"/>
              </a:lnSpc>
              <a:spcBef>
                <a:spcPts val="0"/>
              </a:spcBef>
              <a:spcAft>
                <a:spcPts val="0"/>
              </a:spcAft>
              <a:buClr>
                <a:srgbClr val="FFB81C"/>
              </a:buClr>
              <a:buSzPts val="2700"/>
              <a:buFont typeface="Rubik Medium"/>
              <a:buAutoNum type="arabicPeriod"/>
            </a:pPr>
            <a:r>
              <a:rPr lang="en" sz="2700">
                <a:solidFill>
                  <a:srgbClr val="FFB81C"/>
                </a:solidFill>
                <a:latin typeface="Rubik Medium"/>
                <a:ea typeface="Rubik Medium"/>
                <a:cs typeface="Rubik Medium"/>
                <a:sym typeface="Rubik Medium"/>
              </a:rPr>
              <a:t>How many States are party to the Outer Space Treaty?</a:t>
            </a:r>
            <a:endParaRPr sz="2700">
              <a:solidFill>
                <a:srgbClr val="FFB81C"/>
              </a:solidFill>
              <a:latin typeface="Rubik Medium"/>
              <a:ea typeface="Rubik Medium"/>
              <a:cs typeface="Rubik Medium"/>
              <a:sym typeface="Rubik Medium"/>
            </a:endParaRPr>
          </a:p>
          <a:p>
            <a:pPr indent="-400050" lvl="0" marL="457200" rtl="0" algn="l">
              <a:lnSpc>
                <a:spcPct val="115000"/>
              </a:lnSpc>
              <a:spcBef>
                <a:spcPts val="0"/>
              </a:spcBef>
              <a:spcAft>
                <a:spcPts val="0"/>
              </a:spcAft>
              <a:buClr>
                <a:srgbClr val="FFB81C"/>
              </a:buClr>
              <a:buSzPts val="2700"/>
              <a:buFont typeface="Rubik Medium"/>
              <a:buAutoNum type="arabicPeriod"/>
            </a:pPr>
            <a:r>
              <a:rPr lang="en" sz="2700">
                <a:solidFill>
                  <a:srgbClr val="FFB81C"/>
                </a:solidFill>
                <a:latin typeface="Rubik Medium"/>
                <a:ea typeface="Rubik Medium"/>
                <a:cs typeface="Rubik Medium"/>
                <a:sym typeface="Rubik Medium"/>
              </a:rPr>
              <a:t>Which article in the Outer Space Treaty contained the non-appropriation principle? </a:t>
            </a:r>
            <a:endParaRPr sz="2700">
              <a:solidFill>
                <a:srgbClr val="FFB81C"/>
              </a:solidFill>
              <a:latin typeface="Rubik Medium"/>
              <a:ea typeface="Rubik Medium"/>
              <a:cs typeface="Rubik Medium"/>
              <a:sym typeface="Rubik Medium"/>
            </a:endParaRPr>
          </a:p>
          <a:p>
            <a:pPr indent="-400050" lvl="0" marL="457200" rtl="0" algn="l">
              <a:lnSpc>
                <a:spcPct val="115000"/>
              </a:lnSpc>
              <a:spcBef>
                <a:spcPts val="0"/>
              </a:spcBef>
              <a:spcAft>
                <a:spcPts val="0"/>
              </a:spcAft>
              <a:buClr>
                <a:srgbClr val="FFB81C"/>
              </a:buClr>
              <a:buSzPts val="2700"/>
              <a:buFont typeface="Rubik Medium"/>
              <a:buAutoNum type="arabicPeriod"/>
            </a:pPr>
            <a:r>
              <a:rPr lang="en" sz="2700">
                <a:solidFill>
                  <a:srgbClr val="FFB81C"/>
                </a:solidFill>
                <a:latin typeface="Rubik Medium"/>
                <a:ea typeface="Rubik Medium"/>
                <a:cs typeface="Rubik Medium"/>
                <a:sym typeface="Rubik Medium"/>
              </a:rPr>
              <a:t>List the principles contained in Article IX?</a:t>
            </a:r>
            <a:endParaRPr sz="2700">
              <a:solidFill>
                <a:srgbClr val="FFB81C"/>
              </a:solidFill>
              <a:latin typeface="Rubik Medium"/>
              <a:ea typeface="Rubik Medium"/>
              <a:cs typeface="Rubik Medium"/>
              <a:sym typeface="Rubik Medium"/>
            </a:endParaRPr>
          </a:p>
          <a:p>
            <a:pPr indent="-400050" lvl="0" marL="457200" rtl="0" algn="l">
              <a:lnSpc>
                <a:spcPct val="115000"/>
              </a:lnSpc>
              <a:spcBef>
                <a:spcPts val="0"/>
              </a:spcBef>
              <a:spcAft>
                <a:spcPts val="0"/>
              </a:spcAft>
              <a:buClr>
                <a:srgbClr val="FFB81C"/>
              </a:buClr>
              <a:buSzPts val="2700"/>
              <a:buFont typeface="Rubik Medium"/>
              <a:buAutoNum type="arabicPeriod"/>
            </a:pPr>
            <a:r>
              <a:rPr lang="en" sz="2700">
                <a:solidFill>
                  <a:srgbClr val="FFB81C"/>
                </a:solidFill>
                <a:latin typeface="Rubik Medium"/>
                <a:ea typeface="Rubik Medium"/>
                <a:cs typeface="Rubik Medium"/>
                <a:sym typeface="Rubik Medium"/>
              </a:rPr>
              <a:t>Which was first - the Registration Convention or the Liability Convention?</a:t>
            </a:r>
            <a:endParaRPr sz="2700">
              <a:solidFill>
                <a:srgbClr val="FFB81C"/>
              </a:solidFill>
              <a:latin typeface="Rubik Medium"/>
              <a:ea typeface="Rubik Medium"/>
              <a:cs typeface="Rubik Medium"/>
              <a:sym typeface="Rubik Medium"/>
            </a:endParaRPr>
          </a:p>
          <a:p>
            <a:pPr indent="0" lvl="0" marL="457200" rtl="0" algn="l">
              <a:lnSpc>
                <a:spcPct val="115000"/>
              </a:lnSpc>
              <a:spcBef>
                <a:spcPts val="0"/>
              </a:spcBef>
              <a:spcAft>
                <a:spcPts val="0"/>
              </a:spcAft>
              <a:buNone/>
            </a:pPr>
            <a:r>
              <a:t/>
            </a:r>
            <a:endParaRPr sz="2700">
              <a:solidFill>
                <a:srgbClr val="FFB81C"/>
              </a:solidFill>
              <a:latin typeface="Rubik Medium"/>
              <a:ea typeface="Rubik Medium"/>
              <a:cs typeface="Rubik Medium"/>
              <a:sym typeface="Rubik Medium"/>
            </a:endParaRPr>
          </a:p>
          <a:p>
            <a:pPr indent="-400050" lvl="0" marL="457200" rtl="0" algn="l">
              <a:lnSpc>
                <a:spcPct val="115000"/>
              </a:lnSpc>
              <a:spcBef>
                <a:spcPts val="0"/>
              </a:spcBef>
              <a:spcAft>
                <a:spcPts val="0"/>
              </a:spcAft>
              <a:buClr>
                <a:srgbClr val="D8D8D8"/>
              </a:buClr>
              <a:buSzPts val="2700"/>
              <a:buFont typeface="Rubik Medium"/>
              <a:buAutoNum type="arabicPeriod"/>
            </a:pPr>
            <a:r>
              <a:rPr lang="en" sz="2700">
                <a:solidFill>
                  <a:srgbClr val="D8D8D8"/>
                </a:solidFill>
                <a:latin typeface="Rubik Medium"/>
                <a:ea typeface="Rubik Medium"/>
                <a:cs typeface="Rubik Medium"/>
                <a:sym typeface="Rubik Medium"/>
              </a:rPr>
              <a:t>How many States are members of COPUOS?</a:t>
            </a:r>
            <a:endParaRPr sz="2700">
              <a:solidFill>
                <a:srgbClr val="D8D8D8"/>
              </a:solidFill>
              <a:latin typeface="Rubik Medium"/>
              <a:ea typeface="Rubik Medium"/>
              <a:cs typeface="Rubik Medium"/>
              <a:sym typeface="Rubik Medium"/>
            </a:endParaRPr>
          </a:p>
          <a:p>
            <a:pPr indent="-400050" lvl="0" marL="457200" rtl="0" algn="l">
              <a:lnSpc>
                <a:spcPct val="115000"/>
              </a:lnSpc>
              <a:spcBef>
                <a:spcPts val="0"/>
              </a:spcBef>
              <a:spcAft>
                <a:spcPts val="0"/>
              </a:spcAft>
              <a:buClr>
                <a:srgbClr val="D8D8D8"/>
              </a:buClr>
              <a:buSzPts val="2700"/>
              <a:buFont typeface="Rubik Medium"/>
              <a:buAutoNum type="arabicPeriod"/>
            </a:pPr>
            <a:r>
              <a:rPr lang="en" sz="2700">
                <a:solidFill>
                  <a:srgbClr val="D8D8D8"/>
                </a:solidFill>
                <a:latin typeface="Rubik Medium"/>
                <a:ea typeface="Rubik Medium"/>
                <a:cs typeface="Rubik Medium"/>
                <a:sym typeface="Rubik Medium"/>
              </a:rPr>
              <a:t>List the subcommittees of COPUOS</a:t>
            </a:r>
            <a:endParaRPr sz="2700">
              <a:solidFill>
                <a:srgbClr val="D8D8D8"/>
              </a:solidFill>
              <a:latin typeface="Rubik Medium"/>
              <a:ea typeface="Rubik Medium"/>
              <a:cs typeface="Rubik Medium"/>
              <a:sym typeface="Rubik Medium"/>
            </a:endParaRPr>
          </a:p>
          <a:p>
            <a:pPr indent="-400050" lvl="0" marL="457200" rtl="0" algn="l">
              <a:lnSpc>
                <a:spcPct val="115000"/>
              </a:lnSpc>
              <a:spcBef>
                <a:spcPts val="0"/>
              </a:spcBef>
              <a:spcAft>
                <a:spcPts val="0"/>
              </a:spcAft>
              <a:buClr>
                <a:srgbClr val="D8D8D8"/>
              </a:buClr>
              <a:buSzPts val="2700"/>
              <a:buFont typeface="Rubik Medium"/>
              <a:buAutoNum type="arabicPeriod"/>
            </a:pPr>
            <a:r>
              <a:rPr lang="en" sz="2700">
                <a:solidFill>
                  <a:srgbClr val="D8D8D8"/>
                </a:solidFill>
                <a:latin typeface="Rubik Medium"/>
                <a:ea typeface="Rubik Medium"/>
                <a:cs typeface="Rubik Medium"/>
                <a:sym typeface="Rubik Medium"/>
              </a:rPr>
              <a:t>Where else is space formally discussed at the United Nations?</a:t>
            </a:r>
            <a:endParaRPr sz="2700">
              <a:solidFill>
                <a:srgbClr val="D8D8D8"/>
              </a:solidFill>
              <a:latin typeface="Rubik Medium"/>
              <a:ea typeface="Rubik Medium"/>
              <a:cs typeface="Rubik Medium"/>
              <a:sym typeface="Rubik Medium"/>
            </a:endParaRPr>
          </a:p>
        </p:txBody>
      </p:sp>
      <p:sp>
        <p:nvSpPr>
          <p:cNvPr id="612" name="Google Shape;612;p86"/>
          <p:cNvSpPr/>
          <p:nvPr/>
        </p:nvSpPr>
        <p:spPr>
          <a:xfrm>
            <a:off x="0" y="515275"/>
            <a:ext cx="12192000" cy="117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i="1" lang="en" sz="1900">
                <a:solidFill>
                  <a:srgbClr val="D8D8D8"/>
                </a:solidFill>
                <a:latin typeface="Rubik"/>
                <a:ea typeface="Rubik"/>
                <a:cs typeface="Rubik"/>
                <a:sym typeface="Rubik"/>
              </a:rPr>
              <a:t>Quiz to prompt your short term memory</a:t>
            </a:r>
            <a:endParaRPr b="1" i="1" sz="1900">
              <a:solidFill>
                <a:srgbClr val="D8D8D8"/>
              </a:solidFill>
              <a:latin typeface="Rubik"/>
              <a:ea typeface="Rubik"/>
              <a:cs typeface="Rubik"/>
              <a:sym typeface="Rubik"/>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descr="Map&#10;&#10;Description automatically generated" id="129" name="Google Shape;129;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30" name="Google Shape;130;p20"/>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Article </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9600">
                <a:solidFill>
                  <a:schemeClr val="lt1"/>
                </a:solidFill>
                <a:latin typeface="Rubik ExtraBold"/>
                <a:ea typeface="Rubik ExtraBold"/>
                <a:cs typeface="Rubik ExtraBold"/>
                <a:sym typeface="Rubik ExtraBold"/>
              </a:rPr>
              <a:t>One</a:t>
            </a:r>
            <a:endParaRPr sz="96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t/>
            </a:r>
            <a:endParaRPr sz="3000">
              <a:solidFill>
                <a:schemeClr val="lt1"/>
              </a:solidFill>
              <a:latin typeface="Rubik ExtraBold"/>
              <a:ea typeface="Rubik ExtraBold"/>
              <a:cs typeface="Rubik ExtraBold"/>
              <a:sym typeface="Rubik ExtraBold"/>
            </a:endParaRPr>
          </a:p>
          <a:p>
            <a:pPr indent="0" lvl="0" marL="0" marR="0" rtl="0" algn="ctr">
              <a:lnSpc>
                <a:spcPct val="90000"/>
              </a:lnSpc>
              <a:spcBef>
                <a:spcPts val="0"/>
              </a:spcBef>
              <a:spcAft>
                <a:spcPts val="0"/>
              </a:spcAft>
              <a:buClr>
                <a:schemeClr val="lt1"/>
              </a:buClr>
              <a:buSzPts val="9600"/>
              <a:buFont typeface="Arial"/>
              <a:buNone/>
            </a:pPr>
            <a:r>
              <a:rPr lang="en" sz="3000">
                <a:solidFill>
                  <a:schemeClr val="lt1"/>
                </a:solidFill>
                <a:latin typeface="Rubik ExtraBold"/>
                <a:ea typeface="Rubik ExtraBold"/>
                <a:cs typeface="Rubik ExtraBold"/>
                <a:sym typeface="Rubik ExtraBold"/>
              </a:rPr>
              <a:t>Freedom of Exploration and Use</a:t>
            </a:r>
            <a:endParaRPr sz="3000">
              <a:solidFill>
                <a:schemeClr val="lt1"/>
              </a:solidFill>
              <a:latin typeface="Rubik ExtraBold"/>
              <a:ea typeface="Rubik ExtraBold"/>
              <a:cs typeface="Rubik ExtraBold"/>
              <a:sym typeface="Rubik Extra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5"/>
        </a:solidFill>
      </p:bgPr>
    </p:bg>
    <p:spTree>
      <p:nvGrpSpPr>
        <p:cNvPr id="134" name="Shape 134"/>
        <p:cNvGrpSpPr/>
        <p:nvPr/>
      </p:nvGrpSpPr>
      <p:grpSpPr>
        <a:xfrm>
          <a:off x="0" y="0"/>
          <a:ext cx="0" cy="0"/>
          <a:chOff x="0" y="0"/>
          <a:chExt cx="0" cy="0"/>
        </a:xfrm>
      </p:grpSpPr>
      <p:cxnSp>
        <p:nvCxnSpPr>
          <p:cNvPr id="135" name="Google Shape;135;p21"/>
          <p:cNvCxnSpPr/>
          <p:nvPr/>
        </p:nvCxnSpPr>
        <p:spPr>
          <a:xfrm>
            <a:off x="359080" y="453546"/>
            <a:ext cx="11039700" cy="0"/>
          </a:xfrm>
          <a:prstGeom prst="straightConnector1">
            <a:avLst/>
          </a:prstGeom>
          <a:noFill/>
          <a:ln cap="flat" cmpd="sng" w="9525">
            <a:solidFill>
              <a:srgbClr val="003865"/>
            </a:solidFill>
            <a:prstDash val="solid"/>
            <a:miter lim="800000"/>
            <a:headEnd len="sm" w="sm" type="none"/>
            <a:tailEnd len="sm" w="sm" type="none"/>
          </a:ln>
        </p:spPr>
      </p:cxnSp>
      <p:sp>
        <p:nvSpPr>
          <p:cNvPr id="136" name="Google Shape;136;p21"/>
          <p:cNvSpPr txBox="1"/>
          <p:nvPr/>
        </p:nvSpPr>
        <p:spPr>
          <a:xfrm>
            <a:off x="907925" y="0"/>
            <a:ext cx="10534800" cy="6858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3000">
                <a:solidFill>
                  <a:schemeClr val="lt2"/>
                </a:solidFill>
                <a:latin typeface="Rubik"/>
                <a:ea typeface="Rubik"/>
                <a:cs typeface="Rubik"/>
                <a:sym typeface="Rubik"/>
              </a:rPr>
              <a:t>The exploration </a:t>
            </a:r>
            <a:r>
              <a:rPr b="1" lang="en" sz="3000">
                <a:solidFill>
                  <a:srgbClr val="FFB81C"/>
                </a:solidFill>
                <a:latin typeface="Rubik"/>
                <a:ea typeface="Rubik"/>
                <a:cs typeface="Rubik"/>
                <a:sym typeface="Rubik"/>
              </a:rPr>
              <a:t>and</a:t>
            </a:r>
            <a:r>
              <a:rPr b="1" lang="en" sz="3000">
                <a:solidFill>
                  <a:schemeClr val="lt2"/>
                </a:solidFill>
                <a:latin typeface="Rubik"/>
                <a:ea typeface="Rubik"/>
                <a:cs typeface="Rubik"/>
                <a:sym typeface="Rubik"/>
              </a:rPr>
              <a:t> use </a:t>
            </a:r>
            <a:r>
              <a:rPr b="1" lang="en" sz="3000">
                <a:solidFill>
                  <a:srgbClr val="FFB81C"/>
                </a:solidFill>
                <a:latin typeface="Rubik"/>
                <a:ea typeface="Rubik"/>
                <a:cs typeface="Rubik"/>
                <a:sym typeface="Rubik"/>
              </a:rPr>
              <a:t>of outer space, including the Moon and other celestial bodies, </a:t>
            </a:r>
            <a:r>
              <a:rPr b="1" lang="en" sz="3000" u="sng">
                <a:solidFill>
                  <a:srgbClr val="B7B7B7"/>
                </a:solidFill>
                <a:latin typeface="Rubik"/>
                <a:ea typeface="Rubik"/>
                <a:cs typeface="Rubik"/>
                <a:sym typeface="Rubik"/>
              </a:rPr>
              <a:t>shall be</a:t>
            </a:r>
            <a:r>
              <a:rPr b="1" lang="en" sz="3000">
                <a:solidFill>
                  <a:srgbClr val="FF00FF"/>
                </a:solidFill>
                <a:latin typeface="Rubik"/>
                <a:ea typeface="Rubik"/>
                <a:cs typeface="Rubik"/>
                <a:sym typeface="Rubik"/>
              </a:rPr>
              <a:t> </a:t>
            </a:r>
            <a:r>
              <a:rPr b="1" lang="en" sz="3000">
                <a:solidFill>
                  <a:srgbClr val="FFB81C"/>
                </a:solidFill>
                <a:latin typeface="Rubik"/>
                <a:ea typeface="Rubik"/>
                <a:cs typeface="Rubik"/>
                <a:sym typeface="Rubik"/>
              </a:rPr>
              <a:t>carried out for the benefit and in the interests of all countries, irrespective of their degree of economic or scientific development, and </a:t>
            </a:r>
            <a:r>
              <a:rPr b="1" lang="en" sz="3000" u="sng">
                <a:solidFill>
                  <a:srgbClr val="B7B7B7"/>
                </a:solidFill>
                <a:latin typeface="Rubik"/>
                <a:ea typeface="Rubik"/>
                <a:cs typeface="Rubik"/>
                <a:sym typeface="Rubik"/>
              </a:rPr>
              <a:t>shall be</a:t>
            </a:r>
            <a:r>
              <a:rPr b="1" lang="en" sz="3000">
                <a:solidFill>
                  <a:schemeClr val="lt2"/>
                </a:solidFill>
                <a:latin typeface="Rubik"/>
                <a:ea typeface="Rubik"/>
                <a:cs typeface="Rubik"/>
                <a:sym typeface="Rubik"/>
              </a:rPr>
              <a:t> the province of all mankind</a:t>
            </a:r>
            <a:r>
              <a:rPr b="1" lang="en" sz="3000">
                <a:solidFill>
                  <a:srgbClr val="FFB81C"/>
                </a:solidFill>
                <a:latin typeface="Rubik"/>
                <a:ea typeface="Rubik"/>
                <a:cs typeface="Rubik"/>
                <a:sym typeface="Rubik"/>
              </a:rPr>
              <a:t>.</a:t>
            </a:r>
            <a:endParaRPr b="1" sz="3000">
              <a:solidFill>
                <a:srgbClr val="FFB81C"/>
              </a:solidFill>
              <a:latin typeface="Rubik"/>
              <a:ea typeface="Rubik"/>
              <a:cs typeface="Rubik"/>
              <a:sym typeface="Rubik"/>
            </a:endParaRPr>
          </a:p>
        </p:txBody>
      </p:sp>
      <p:sp>
        <p:nvSpPr>
          <p:cNvPr id="137" name="Google Shape;137;p21"/>
          <p:cNvSpPr/>
          <p:nvPr/>
        </p:nvSpPr>
        <p:spPr>
          <a:xfrm>
            <a:off x="0" y="515275"/>
            <a:ext cx="12192000" cy="117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1900">
                <a:solidFill>
                  <a:srgbClr val="FFB81C"/>
                </a:solidFill>
                <a:latin typeface="Rubik"/>
                <a:ea typeface="Rubik"/>
                <a:cs typeface="Rubik"/>
                <a:sym typeface="Rubik"/>
              </a:rPr>
              <a:t>Article One </a:t>
            </a:r>
            <a:endParaRPr b="1" sz="1900">
              <a:solidFill>
                <a:srgbClr val="FFB81C"/>
              </a:solidFill>
              <a:latin typeface="Rubik"/>
              <a:ea typeface="Rubik"/>
              <a:cs typeface="Rubik"/>
              <a:sym typeface="Rubik"/>
            </a:endParaRPr>
          </a:p>
          <a:p>
            <a:pPr indent="0" lvl="0" marL="0" rtl="0" algn="ctr">
              <a:spcBef>
                <a:spcPts val="0"/>
              </a:spcBef>
              <a:spcAft>
                <a:spcPts val="0"/>
              </a:spcAft>
              <a:buClr>
                <a:schemeClr val="dk1"/>
              </a:buClr>
              <a:buSzPts val="1100"/>
              <a:buFont typeface="Arial"/>
              <a:buNone/>
            </a:pPr>
            <a:r>
              <a:rPr b="1" lang="en" sz="1900">
                <a:solidFill>
                  <a:schemeClr val="lt2"/>
                </a:solidFill>
                <a:latin typeface="Rubik"/>
                <a:ea typeface="Rubik"/>
                <a:cs typeface="Rubik"/>
                <a:sym typeface="Rubik"/>
              </a:rPr>
              <a:t>Sentence 1</a:t>
            </a:r>
            <a:endParaRPr b="1" sz="1900">
              <a:solidFill>
                <a:schemeClr val="lt2"/>
              </a:solidFill>
              <a:latin typeface="Rubik"/>
              <a:ea typeface="Rubik"/>
              <a:cs typeface="Rubik"/>
              <a:sym typeface="Rubik"/>
            </a:endParaRPr>
          </a:p>
        </p:txBody>
      </p:sp>
      <p:sp>
        <p:nvSpPr>
          <p:cNvPr id="138" name="Google Shape;138;p21"/>
          <p:cNvSpPr txBox="1"/>
          <p:nvPr/>
        </p:nvSpPr>
        <p:spPr>
          <a:xfrm rot="719829">
            <a:off x="9631906" y="5787727"/>
            <a:ext cx="2594980" cy="615745"/>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00"/>
                </a:solidFill>
                <a:latin typeface="Rubik ExtraBold"/>
                <a:ea typeface="Rubik ExtraBold"/>
                <a:cs typeface="Rubik ExtraBold"/>
                <a:sym typeface="Rubik ExtraBold"/>
              </a:rPr>
              <a:t>*FYI: All highlighting and underlining are mine.</a:t>
            </a:r>
            <a:endParaRPr>
              <a:solidFill>
                <a:srgbClr val="FFFF00"/>
              </a:solidFill>
              <a:latin typeface="Rubik ExtraBold"/>
              <a:ea typeface="Rubik ExtraBold"/>
              <a:cs typeface="Rubik ExtraBold"/>
              <a:sym typeface="Rubik ExtraBo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