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3" r:id="rId3"/>
    <p:sldId id="287" r:id="rId4"/>
    <p:sldId id="288" r:id="rId5"/>
    <p:sldId id="297" r:id="rId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A488E"/>
    <a:srgbClr val="9CB0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1" d="100"/>
          <a:sy n="111" d="100"/>
        </p:scale>
        <p:origin x="456" y="10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5552A-2373-40B7-8398-7598D9BAF83A}"/>
              </a:ext>
            </a:extLst>
          </p:cNvPr>
          <p:cNvSpPr>
            <a:spLocks noGrp="1"/>
          </p:cNvSpPr>
          <p:nvPr>
            <p:ph type="ctrTitle"/>
          </p:nvPr>
        </p:nvSpPr>
        <p:spPr>
          <a:xfrm>
            <a:off x="401053" y="1691397"/>
            <a:ext cx="9144000" cy="1376363"/>
          </a:xfrm>
        </p:spPr>
        <p:txBody>
          <a:bodyPr anchor="b">
            <a:normAutofit/>
          </a:bodyPr>
          <a:lstStyle>
            <a:lvl1pPr algn="l">
              <a:defRPr sz="4800">
                <a:solidFill>
                  <a:srgbClr val="002060"/>
                </a:solidFill>
              </a:defRPr>
            </a:lvl1pPr>
          </a:lstStyle>
          <a:p>
            <a:r>
              <a:rPr lang="en-US" dirty="0"/>
              <a:t>Click to edit Master title style</a:t>
            </a:r>
          </a:p>
        </p:txBody>
      </p:sp>
      <p:sp>
        <p:nvSpPr>
          <p:cNvPr id="3" name="Subtitle 2">
            <a:extLst>
              <a:ext uri="{FF2B5EF4-FFF2-40B4-BE49-F238E27FC236}">
                <a16:creationId xmlns:a16="http://schemas.microsoft.com/office/drawing/2014/main" id="{1C1F14D3-4427-4602-BF70-C399A232E84A}"/>
              </a:ext>
            </a:extLst>
          </p:cNvPr>
          <p:cNvSpPr>
            <a:spLocks noGrp="1"/>
          </p:cNvSpPr>
          <p:nvPr>
            <p:ph type="subTitle" idx="1"/>
          </p:nvPr>
        </p:nvSpPr>
        <p:spPr>
          <a:xfrm>
            <a:off x="401053" y="3602038"/>
            <a:ext cx="9144000" cy="1130383"/>
          </a:xfrm>
        </p:spPr>
        <p:txBody>
          <a:bodyPr/>
          <a:lstStyle>
            <a:lvl1pPr marL="0" indent="0" algn="l">
              <a:buNone/>
              <a:defRPr sz="2400">
                <a:solidFill>
                  <a:srgbClr val="00206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0E9CFD56-6E13-40C3-8A85-2C676B60C08C}"/>
              </a:ext>
            </a:extLst>
          </p:cNvPr>
          <p:cNvSpPr>
            <a:spLocks noGrp="1"/>
          </p:cNvSpPr>
          <p:nvPr>
            <p:ph type="dt" sz="half" idx="10"/>
          </p:nvPr>
        </p:nvSpPr>
        <p:spPr>
          <a:xfrm>
            <a:off x="838200" y="6356350"/>
            <a:ext cx="2743200" cy="365125"/>
          </a:xfrm>
        </p:spPr>
        <p:txBody>
          <a:bodyPr/>
          <a:lstStyle/>
          <a:p>
            <a:fld id="{C3133EE1-7A1E-4CDD-BB90-929E0255439B}" type="datetimeFigureOut">
              <a:rPr lang="en-US" smtClean="0"/>
              <a:t>9/30/2019</a:t>
            </a:fld>
            <a:endParaRPr lang="en-US"/>
          </a:p>
        </p:txBody>
      </p:sp>
      <p:sp>
        <p:nvSpPr>
          <p:cNvPr id="5" name="Footer Placeholder 4">
            <a:extLst>
              <a:ext uri="{FF2B5EF4-FFF2-40B4-BE49-F238E27FC236}">
                <a16:creationId xmlns:a16="http://schemas.microsoft.com/office/drawing/2014/main" id="{6C0B7A36-2181-4779-8776-4E38F97AC3CC}"/>
              </a:ext>
            </a:extLst>
          </p:cNvPr>
          <p:cNvSpPr>
            <a:spLocks noGrp="1"/>
          </p:cNvSpPr>
          <p:nvPr>
            <p:ph type="ftr" sz="quarter" idx="11"/>
          </p:nvPr>
        </p:nvSpPr>
        <p:spPr>
          <a:xfrm>
            <a:off x="4312920" y="6356349"/>
            <a:ext cx="4114800" cy="365125"/>
          </a:xfrm>
        </p:spPr>
        <p:txBody>
          <a:bodyPr/>
          <a:lstStyle/>
          <a:p>
            <a:endParaRPr lang="en-US" dirty="0"/>
          </a:p>
        </p:txBody>
      </p:sp>
      <p:sp>
        <p:nvSpPr>
          <p:cNvPr id="6" name="Slide Number Placeholder 5">
            <a:extLst>
              <a:ext uri="{FF2B5EF4-FFF2-40B4-BE49-F238E27FC236}">
                <a16:creationId xmlns:a16="http://schemas.microsoft.com/office/drawing/2014/main" id="{BABE2007-BC94-43DF-A827-E18A5AF2334D}"/>
              </a:ext>
            </a:extLst>
          </p:cNvPr>
          <p:cNvSpPr>
            <a:spLocks noGrp="1"/>
          </p:cNvSpPr>
          <p:nvPr>
            <p:ph type="sldNum" sz="quarter" idx="12"/>
          </p:nvPr>
        </p:nvSpPr>
        <p:spPr>
          <a:xfrm>
            <a:off x="8610600" y="6356350"/>
            <a:ext cx="2743200" cy="365125"/>
          </a:xfrm>
        </p:spPr>
        <p:txBody>
          <a:bodyPr/>
          <a:lstStyle/>
          <a:p>
            <a:fld id="{465EC6A9-7878-4C2A-B183-0468474519CC}" type="slidenum">
              <a:rPr lang="en-US" smtClean="0"/>
              <a:t>‹#›</a:t>
            </a:fld>
            <a:endParaRPr lang="en-US"/>
          </a:p>
        </p:txBody>
      </p:sp>
    </p:spTree>
    <p:extLst>
      <p:ext uri="{BB962C8B-B14F-4D97-AF65-F5344CB8AC3E}">
        <p14:creationId xmlns:p14="http://schemas.microsoft.com/office/powerpoint/2010/main" val="40965671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D0BA9-F50C-4A89-BD7D-EC06456807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8B3CC5-EDF4-4622-8006-FC76B1A72D7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F2BA08D-E6EB-46BA-8550-CA99194351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D99D14-7053-42FB-B622-F35AB5A329FF}"/>
              </a:ext>
            </a:extLst>
          </p:cNvPr>
          <p:cNvSpPr>
            <a:spLocks noGrp="1"/>
          </p:cNvSpPr>
          <p:nvPr>
            <p:ph type="dt" sz="half" idx="10"/>
          </p:nvPr>
        </p:nvSpPr>
        <p:spPr/>
        <p:txBody>
          <a:bodyPr/>
          <a:lstStyle/>
          <a:p>
            <a:fld id="{C3133EE1-7A1E-4CDD-BB90-929E0255439B}" type="datetimeFigureOut">
              <a:rPr lang="en-US" smtClean="0"/>
              <a:t>9/30/2019</a:t>
            </a:fld>
            <a:endParaRPr lang="en-US"/>
          </a:p>
        </p:txBody>
      </p:sp>
      <p:sp>
        <p:nvSpPr>
          <p:cNvPr id="6" name="Footer Placeholder 5">
            <a:extLst>
              <a:ext uri="{FF2B5EF4-FFF2-40B4-BE49-F238E27FC236}">
                <a16:creationId xmlns:a16="http://schemas.microsoft.com/office/drawing/2014/main" id="{116D5E8B-1C83-475E-8CE4-A8255BBB8B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89B8EE-DEDA-4908-B32C-ED266730B9BE}"/>
              </a:ext>
            </a:extLst>
          </p:cNvPr>
          <p:cNvSpPr>
            <a:spLocks noGrp="1"/>
          </p:cNvSpPr>
          <p:nvPr>
            <p:ph type="sldNum" sz="quarter" idx="12"/>
          </p:nvPr>
        </p:nvSpPr>
        <p:spPr/>
        <p:txBody>
          <a:bodyPr/>
          <a:lstStyle/>
          <a:p>
            <a:fld id="{465EC6A9-7878-4C2A-B183-0468474519CC}" type="slidenum">
              <a:rPr lang="en-US" smtClean="0"/>
              <a:t>‹#›</a:t>
            </a:fld>
            <a:endParaRPr lang="en-US"/>
          </a:p>
        </p:txBody>
      </p:sp>
    </p:spTree>
    <p:extLst>
      <p:ext uri="{BB962C8B-B14F-4D97-AF65-F5344CB8AC3E}">
        <p14:creationId xmlns:p14="http://schemas.microsoft.com/office/powerpoint/2010/main" val="1521601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FA520-5A19-4641-9E86-EBF758A159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E12CB4-1214-4942-B542-37BCC8AEF4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8BC166-EFDD-4CA8-A59B-1A16FF712237}"/>
              </a:ext>
            </a:extLst>
          </p:cNvPr>
          <p:cNvSpPr>
            <a:spLocks noGrp="1"/>
          </p:cNvSpPr>
          <p:nvPr>
            <p:ph type="dt" sz="half" idx="10"/>
          </p:nvPr>
        </p:nvSpPr>
        <p:spPr/>
        <p:txBody>
          <a:bodyPr/>
          <a:lstStyle/>
          <a:p>
            <a:fld id="{C3133EE1-7A1E-4CDD-BB90-929E0255439B}" type="datetimeFigureOut">
              <a:rPr lang="en-US" smtClean="0"/>
              <a:t>9/30/2019</a:t>
            </a:fld>
            <a:endParaRPr lang="en-US"/>
          </a:p>
        </p:txBody>
      </p:sp>
      <p:sp>
        <p:nvSpPr>
          <p:cNvPr id="5" name="Footer Placeholder 4">
            <a:extLst>
              <a:ext uri="{FF2B5EF4-FFF2-40B4-BE49-F238E27FC236}">
                <a16:creationId xmlns:a16="http://schemas.microsoft.com/office/drawing/2014/main" id="{121552D8-1CFE-4C3F-BBB1-89075F222D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FA315F-D159-4F3D-BADC-72056BAA484D}"/>
              </a:ext>
            </a:extLst>
          </p:cNvPr>
          <p:cNvSpPr>
            <a:spLocks noGrp="1"/>
          </p:cNvSpPr>
          <p:nvPr>
            <p:ph type="sldNum" sz="quarter" idx="12"/>
          </p:nvPr>
        </p:nvSpPr>
        <p:spPr/>
        <p:txBody>
          <a:bodyPr/>
          <a:lstStyle/>
          <a:p>
            <a:fld id="{465EC6A9-7878-4C2A-B183-0468474519CC}" type="slidenum">
              <a:rPr lang="en-US" smtClean="0"/>
              <a:t>‹#›</a:t>
            </a:fld>
            <a:endParaRPr lang="en-US"/>
          </a:p>
        </p:txBody>
      </p:sp>
    </p:spTree>
    <p:extLst>
      <p:ext uri="{BB962C8B-B14F-4D97-AF65-F5344CB8AC3E}">
        <p14:creationId xmlns:p14="http://schemas.microsoft.com/office/powerpoint/2010/main" val="38209470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3C7FF0-8777-4B8D-9EA3-A65433904C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2DA5725-2C4F-4755-9D21-1386CEBDF59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AC17BD-AD9F-4E88-BD3C-E7D7C107E001}"/>
              </a:ext>
            </a:extLst>
          </p:cNvPr>
          <p:cNvSpPr>
            <a:spLocks noGrp="1"/>
          </p:cNvSpPr>
          <p:nvPr>
            <p:ph type="dt" sz="half" idx="10"/>
          </p:nvPr>
        </p:nvSpPr>
        <p:spPr/>
        <p:txBody>
          <a:bodyPr/>
          <a:lstStyle/>
          <a:p>
            <a:fld id="{C3133EE1-7A1E-4CDD-BB90-929E0255439B}" type="datetimeFigureOut">
              <a:rPr lang="en-US" smtClean="0"/>
              <a:t>9/30/2019</a:t>
            </a:fld>
            <a:endParaRPr lang="en-US"/>
          </a:p>
        </p:txBody>
      </p:sp>
      <p:sp>
        <p:nvSpPr>
          <p:cNvPr id="5" name="Footer Placeholder 4">
            <a:extLst>
              <a:ext uri="{FF2B5EF4-FFF2-40B4-BE49-F238E27FC236}">
                <a16:creationId xmlns:a16="http://schemas.microsoft.com/office/drawing/2014/main" id="{E0F11351-0DCE-43F9-BCFD-1BF3C70F8D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80287C-6BE8-4F2E-9318-B7F6BF6F9695}"/>
              </a:ext>
            </a:extLst>
          </p:cNvPr>
          <p:cNvSpPr>
            <a:spLocks noGrp="1"/>
          </p:cNvSpPr>
          <p:nvPr>
            <p:ph type="sldNum" sz="quarter" idx="12"/>
          </p:nvPr>
        </p:nvSpPr>
        <p:spPr/>
        <p:txBody>
          <a:bodyPr/>
          <a:lstStyle/>
          <a:p>
            <a:fld id="{465EC6A9-7878-4C2A-B183-0468474519CC}" type="slidenum">
              <a:rPr lang="en-US" smtClean="0"/>
              <a:t>‹#›</a:t>
            </a:fld>
            <a:endParaRPr lang="en-US"/>
          </a:p>
        </p:txBody>
      </p:sp>
    </p:spTree>
    <p:extLst>
      <p:ext uri="{BB962C8B-B14F-4D97-AF65-F5344CB8AC3E}">
        <p14:creationId xmlns:p14="http://schemas.microsoft.com/office/powerpoint/2010/main" val="3907551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5552A-2373-40B7-8398-7598D9BAF83A}"/>
              </a:ext>
            </a:extLst>
          </p:cNvPr>
          <p:cNvSpPr>
            <a:spLocks noGrp="1"/>
          </p:cNvSpPr>
          <p:nvPr>
            <p:ph type="ctrTitle"/>
          </p:nvPr>
        </p:nvSpPr>
        <p:spPr>
          <a:xfrm>
            <a:off x="401053" y="1691397"/>
            <a:ext cx="9144000" cy="1376363"/>
          </a:xfrm>
        </p:spPr>
        <p:txBody>
          <a:bodyPr anchor="b">
            <a:normAutofit/>
          </a:bodyPr>
          <a:lstStyle>
            <a:lvl1pPr algn="l">
              <a:defRPr sz="4800">
                <a:solidFill>
                  <a:srgbClr val="002060"/>
                </a:solidFill>
              </a:defRPr>
            </a:lvl1pPr>
          </a:lstStyle>
          <a:p>
            <a:r>
              <a:rPr lang="en-US" dirty="0"/>
              <a:t>Click to edit Master title style</a:t>
            </a:r>
          </a:p>
        </p:txBody>
      </p:sp>
      <p:sp>
        <p:nvSpPr>
          <p:cNvPr id="3" name="Subtitle 2">
            <a:extLst>
              <a:ext uri="{FF2B5EF4-FFF2-40B4-BE49-F238E27FC236}">
                <a16:creationId xmlns:a16="http://schemas.microsoft.com/office/drawing/2014/main" id="{1C1F14D3-4427-4602-BF70-C399A232E84A}"/>
              </a:ext>
            </a:extLst>
          </p:cNvPr>
          <p:cNvSpPr>
            <a:spLocks noGrp="1"/>
          </p:cNvSpPr>
          <p:nvPr>
            <p:ph type="subTitle" idx="1"/>
          </p:nvPr>
        </p:nvSpPr>
        <p:spPr>
          <a:xfrm>
            <a:off x="401053" y="3602038"/>
            <a:ext cx="9144000" cy="1130383"/>
          </a:xfrm>
        </p:spPr>
        <p:txBody>
          <a:bodyPr/>
          <a:lstStyle>
            <a:lvl1pPr marL="0" indent="0" algn="l">
              <a:buNone/>
              <a:defRPr sz="2400">
                <a:solidFill>
                  <a:srgbClr val="00206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0E9CFD56-6E13-40C3-8A85-2C676B60C08C}"/>
              </a:ext>
            </a:extLst>
          </p:cNvPr>
          <p:cNvSpPr>
            <a:spLocks noGrp="1"/>
          </p:cNvSpPr>
          <p:nvPr>
            <p:ph type="dt" sz="half" idx="10"/>
          </p:nvPr>
        </p:nvSpPr>
        <p:spPr>
          <a:xfrm>
            <a:off x="838200" y="6356350"/>
            <a:ext cx="2743200" cy="365125"/>
          </a:xfrm>
        </p:spPr>
        <p:txBody>
          <a:bodyPr/>
          <a:lstStyle/>
          <a:p>
            <a:fld id="{C3133EE1-7A1E-4CDD-BB90-929E0255439B}" type="datetimeFigureOut">
              <a:rPr lang="en-US" smtClean="0"/>
              <a:t>9/30/2019</a:t>
            </a:fld>
            <a:endParaRPr lang="en-US"/>
          </a:p>
        </p:txBody>
      </p:sp>
      <p:sp>
        <p:nvSpPr>
          <p:cNvPr id="5" name="Footer Placeholder 4">
            <a:extLst>
              <a:ext uri="{FF2B5EF4-FFF2-40B4-BE49-F238E27FC236}">
                <a16:creationId xmlns:a16="http://schemas.microsoft.com/office/drawing/2014/main" id="{6C0B7A36-2181-4779-8776-4E38F97AC3CC}"/>
              </a:ext>
            </a:extLst>
          </p:cNvPr>
          <p:cNvSpPr>
            <a:spLocks noGrp="1"/>
          </p:cNvSpPr>
          <p:nvPr>
            <p:ph type="ftr" sz="quarter" idx="11"/>
          </p:nvPr>
        </p:nvSpPr>
        <p:spPr>
          <a:xfrm>
            <a:off x="4312920" y="6356349"/>
            <a:ext cx="4114800" cy="365125"/>
          </a:xfrm>
        </p:spPr>
        <p:txBody>
          <a:bodyPr/>
          <a:lstStyle/>
          <a:p>
            <a:endParaRPr lang="en-US" dirty="0"/>
          </a:p>
        </p:txBody>
      </p:sp>
      <p:sp>
        <p:nvSpPr>
          <p:cNvPr id="6" name="Slide Number Placeholder 5">
            <a:extLst>
              <a:ext uri="{FF2B5EF4-FFF2-40B4-BE49-F238E27FC236}">
                <a16:creationId xmlns:a16="http://schemas.microsoft.com/office/drawing/2014/main" id="{BABE2007-BC94-43DF-A827-E18A5AF2334D}"/>
              </a:ext>
            </a:extLst>
          </p:cNvPr>
          <p:cNvSpPr>
            <a:spLocks noGrp="1"/>
          </p:cNvSpPr>
          <p:nvPr>
            <p:ph type="sldNum" sz="quarter" idx="12"/>
          </p:nvPr>
        </p:nvSpPr>
        <p:spPr>
          <a:xfrm>
            <a:off x="8610600" y="6356350"/>
            <a:ext cx="2743200" cy="365125"/>
          </a:xfrm>
        </p:spPr>
        <p:txBody>
          <a:bodyPr/>
          <a:lstStyle/>
          <a:p>
            <a:fld id="{465EC6A9-7878-4C2A-B183-0468474519CC}" type="slidenum">
              <a:rPr lang="en-US" smtClean="0"/>
              <a:t>‹#›</a:t>
            </a:fld>
            <a:endParaRPr lang="en-US"/>
          </a:p>
        </p:txBody>
      </p:sp>
    </p:spTree>
    <p:extLst>
      <p:ext uri="{BB962C8B-B14F-4D97-AF65-F5344CB8AC3E}">
        <p14:creationId xmlns:p14="http://schemas.microsoft.com/office/powerpoint/2010/main" val="6442525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B1FAE-6AD2-4468-BC61-54526309C31C}"/>
              </a:ext>
            </a:extLst>
          </p:cNvPr>
          <p:cNvSpPr>
            <a:spLocks noGrp="1"/>
          </p:cNvSpPr>
          <p:nvPr>
            <p:ph type="title"/>
          </p:nvPr>
        </p:nvSpPr>
        <p:spPr>
          <a:xfrm>
            <a:off x="609600" y="236775"/>
            <a:ext cx="10515600" cy="640715"/>
          </a:xfrm>
        </p:spPr>
        <p:txBody>
          <a:bodyPr>
            <a:noAutofit/>
          </a:bodyPr>
          <a:lstStyle>
            <a:lvl1pPr>
              <a:defRPr sz="3200" b="1">
                <a:solidFill>
                  <a:srgbClr val="002060"/>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2F86B81-C8BB-495F-A8E0-472C4D404ECE}"/>
              </a:ext>
            </a:extLst>
          </p:cNvPr>
          <p:cNvSpPr>
            <a:spLocks noGrp="1"/>
          </p:cNvSpPr>
          <p:nvPr>
            <p:ph idx="1"/>
          </p:nvPr>
        </p:nvSpPr>
        <p:spPr>
          <a:xfrm>
            <a:off x="609600" y="1055211"/>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CC82C0-8CB3-42F6-BE00-00A9901BD173}"/>
              </a:ext>
            </a:extLst>
          </p:cNvPr>
          <p:cNvSpPr>
            <a:spLocks noGrp="1"/>
          </p:cNvSpPr>
          <p:nvPr>
            <p:ph type="dt" sz="half" idx="10"/>
          </p:nvPr>
        </p:nvSpPr>
        <p:spPr>
          <a:xfrm>
            <a:off x="11277600" y="6541018"/>
            <a:ext cx="899160" cy="316982"/>
          </a:xfrm>
        </p:spPr>
        <p:txBody>
          <a:bodyPr/>
          <a:lstStyle/>
          <a:p>
            <a:fld id="{C3133EE1-7A1E-4CDD-BB90-929E0255439B}" type="datetimeFigureOut">
              <a:rPr lang="en-US" smtClean="0"/>
              <a:t>9/30/2019</a:t>
            </a:fld>
            <a:endParaRPr lang="en-US" dirty="0"/>
          </a:p>
        </p:txBody>
      </p:sp>
      <p:sp>
        <p:nvSpPr>
          <p:cNvPr id="6" name="Slide Number Placeholder 5">
            <a:extLst>
              <a:ext uri="{FF2B5EF4-FFF2-40B4-BE49-F238E27FC236}">
                <a16:creationId xmlns:a16="http://schemas.microsoft.com/office/drawing/2014/main" id="{665986BF-7A64-4ED7-A170-B05BF4945E40}"/>
              </a:ext>
            </a:extLst>
          </p:cNvPr>
          <p:cNvSpPr>
            <a:spLocks noGrp="1"/>
          </p:cNvSpPr>
          <p:nvPr>
            <p:ph type="sldNum" sz="quarter" idx="12"/>
          </p:nvPr>
        </p:nvSpPr>
        <p:spPr>
          <a:xfrm>
            <a:off x="11277600" y="6175893"/>
            <a:ext cx="487680" cy="365125"/>
          </a:xfrm>
        </p:spPr>
        <p:txBody>
          <a:bodyPr/>
          <a:lstStyle/>
          <a:p>
            <a:r>
              <a:rPr lang="en-US" dirty="0"/>
              <a:t>P </a:t>
            </a:r>
            <a:fld id="{465EC6A9-7878-4C2A-B183-0468474519CC}" type="slidenum">
              <a:rPr lang="en-US" smtClean="0"/>
              <a:pPr/>
              <a:t>‹#›</a:t>
            </a:fld>
            <a:endParaRPr lang="en-US" dirty="0"/>
          </a:p>
        </p:txBody>
      </p:sp>
      <p:pic>
        <p:nvPicPr>
          <p:cNvPr id="11" name="Picture 10">
            <a:extLst>
              <a:ext uri="{FF2B5EF4-FFF2-40B4-BE49-F238E27FC236}">
                <a16:creationId xmlns:a16="http://schemas.microsoft.com/office/drawing/2014/main" id="{FAC3D5C0-4292-4EEA-9B44-222AEF491FB8}"/>
              </a:ext>
            </a:extLst>
          </p:cNvPr>
          <p:cNvPicPr>
            <a:picLocks noChangeAspect="1"/>
          </p:cNvPicPr>
          <p:nvPr userDrawn="1"/>
        </p:nvPicPr>
        <p:blipFill>
          <a:blip r:embed="rId2"/>
          <a:stretch>
            <a:fillRect/>
          </a:stretch>
        </p:blipFill>
        <p:spPr>
          <a:xfrm>
            <a:off x="131154" y="6307289"/>
            <a:ext cx="1355816" cy="442974"/>
          </a:xfrm>
          <a:prstGeom prst="rect">
            <a:avLst/>
          </a:prstGeom>
        </p:spPr>
      </p:pic>
    </p:spTree>
    <p:extLst>
      <p:ext uri="{BB962C8B-B14F-4D97-AF65-F5344CB8AC3E}">
        <p14:creationId xmlns:p14="http://schemas.microsoft.com/office/powerpoint/2010/main" val="1637238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88303-6E80-4470-8B99-BDD9B50DDA9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543BA2-1192-4CA8-9B53-CCBC9B582A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65AE47-81E3-4137-9CF1-8D4B4ECBB133}"/>
              </a:ext>
            </a:extLst>
          </p:cNvPr>
          <p:cNvSpPr>
            <a:spLocks noGrp="1"/>
          </p:cNvSpPr>
          <p:nvPr>
            <p:ph type="dt" sz="half" idx="10"/>
          </p:nvPr>
        </p:nvSpPr>
        <p:spPr/>
        <p:txBody>
          <a:bodyPr/>
          <a:lstStyle/>
          <a:p>
            <a:fld id="{C3133EE1-7A1E-4CDD-BB90-929E0255439B}" type="datetimeFigureOut">
              <a:rPr lang="en-US" smtClean="0"/>
              <a:t>9/30/2019</a:t>
            </a:fld>
            <a:endParaRPr lang="en-US"/>
          </a:p>
        </p:txBody>
      </p:sp>
      <p:sp>
        <p:nvSpPr>
          <p:cNvPr id="5" name="Footer Placeholder 4">
            <a:extLst>
              <a:ext uri="{FF2B5EF4-FFF2-40B4-BE49-F238E27FC236}">
                <a16:creationId xmlns:a16="http://schemas.microsoft.com/office/drawing/2014/main" id="{C835CE74-871F-4DD9-BA02-F202014551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2A466D-0E5F-4C2A-B9E8-4A9D47F438A7}"/>
              </a:ext>
            </a:extLst>
          </p:cNvPr>
          <p:cNvSpPr>
            <a:spLocks noGrp="1"/>
          </p:cNvSpPr>
          <p:nvPr>
            <p:ph type="sldNum" sz="quarter" idx="12"/>
          </p:nvPr>
        </p:nvSpPr>
        <p:spPr/>
        <p:txBody>
          <a:bodyPr/>
          <a:lstStyle/>
          <a:p>
            <a:fld id="{465EC6A9-7878-4C2A-B183-0468474519CC}" type="slidenum">
              <a:rPr lang="en-US" smtClean="0"/>
              <a:t>‹#›</a:t>
            </a:fld>
            <a:endParaRPr lang="en-US"/>
          </a:p>
        </p:txBody>
      </p:sp>
    </p:spTree>
    <p:extLst>
      <p:ext uri="{BB962C8B-B14F-4D97-AF65-F5344CB8AC3E}">
        <p14:creationId xmlns:p14="http://schemas.microsoft.com/office/powerpoint/2010/main" val="3667001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7F092-4D10-451C-AAF5-16E3ADB798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AF57E0-A0A6-410B-90A1-E7AF2F070D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94168E-EBAD-407E-B7FE-5278985EFAB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18844E9-1571-497D-9744-C64A1A280C77}"/>
              </a:ext>
            </a:extLst>
          </p:cNvPr>
          <p:cNvSpPr>
            <a:spLocks noGrp="1"/>
          </p:cNvSpPr>
          <p:nvPr>
            <p:ph type="dt" sz="half" idx="10"/>
          </p:nvPr>
        </p:nvSpPr>
        <p:spPr/>
        <p:txBody>
          <a:bodyPr/>
          <a:lstStyle/>
          <a:p>
            <a:fld id="{C3133EE1-7A1E-4CDD-BB90-929E0255439B}" type="datetimeFigureOut">
              <a:rPr lang="en-US" smtClean="0"/>
              <a:t>9/30/2019</a:t>
            </a:fld>
            <a:endParaRPr lang="en-US"/>
          </a:p>
        </p:txBody>
      </p:sp>
      <p:sp>
        <p:nvSpPr>
          <p:cNvPr id="6" name="Footer Placeholder 5">
            <a:extLst>
              <a:ext uri="{FF2B5EF4-FFF2-40B4-BE49-F238E27FC236}">
                <a16:creationId xmlns:a16="http://schemas.microsoft.com/office/drawing/2014/main" id="{3203CB26-77C2-4DC4-9AB6-2E06635075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500BC3-1499-4007-8B9F-52022E13807F}"/>
              </a:ext>
            </a:extLst>
          </p:cNvPr>
          <p:cNvSpPr>
            <a:spLocks noGrp="1"/>
          </p:cNvSpPr>
          <p:nvPr>
            <p:ph type="sldNum" sz="quarter" idx="12"/>
          </p:nvPr>
        </p:nvSpPr>
        <p:spPr/>
        <p:txBody>
          <a:bodyPr/>
          <a:lstStyle/>
          <a:p>
            <a:fld id="{465EC6A9-7878-4C2A-B183-0468474519CC}" type="slidenum">
              <a:rPr lang="en-US" smtClean="0"/>
              <a:t>‹#›</a:t>
            </a:fld>
            <a:endParaRPr lang="en-US"/>
          </a:p>
        </p:txBody>
      </p:sp>
    </p:spTree>
    <p:extLst>
      <p:ext uri="{BB962C8B-B14F-4D97-AF65-F5344CB8AC3E}">
        <p14:creationId xmlns:p14="http://schemas.microsoft.com/office/powerpoint/2010/main" val="10341853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7BE7A-AE8E-4C18-B797-B4D80125D6D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103EAB8-FEDE-4D65-BB51-737F998671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DD6EFA-5BE1-4269-9F87-42788DBA746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AB79013-64FC-4F0D-9BA9-98235FBE35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D362CC-D86E-4ABF-85B4-365DF35F0D5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E444C0-A80E-40A9-82DF-F74C088CA5B0}"/>
              </a:ext>
            </a:extLst>
          </p:cNvPr>
          <p:cNvSpPr>
            <a:spLocks noGrp="1"/>
          </p:cNvSpPr>
          <p:nvPr>
            <p:ph type="dt" sz="half" idx="10"/>
          </p:nvPr>
        </p:nvSpPr>
        <p:spPr/>
        <p:txBody>
          <a:bodyPr/>
          <a:lstStyle/>
          <a:p>
            <a:fld id="{C3133EE1-7A1E-4CDD-BB90-929E0255439B}" type="datetimeFigureOut">
              <a:rPr lang="en-US" smtClean="0"/>
              <a:t>9/30/2019</a:t>
            </a:fld>
            <a:endParaRPr lang="en-US"/>
          </a:p>
        </p:txBody>
      </p:sp>
      <p:sp>
        <p:nvSpPr>
          <p:cNvPr id="8" name="Footer Placeholder 7">
            <a:extLst>
              <a:ext uri="{FF2B5EF4-FFF2-40B4-BE49-F238E27FC236}">
                <a16:creationId xmlns:a16="http://schemas.microsoft.com/office/drawing/2014/main" id="{2D2B66BF-BBA0-46E8-A5DD-1E341AF3EF0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52E63F-62A2-4FE8-A019-35801CA50DB8}"/>
              </a:ext>
            </a:extLst>
          </p:cNvPr>
          <p:cNvSpPr>
            <a:spLocks noGrp="1"/>
          </p:cNvSpPr>
          <p:nvPr>
            <p:ph type="sldNum" sz="quarter" idx="12"/>
          </p:nvPr>
        </p:nvSpPr>
        <p:spPr/>
        <p:txBody>
          <a:bodyPr/>
          <a:lstStyle/>
          <a:p>
            <a:fld id="{465EC6A9-7878-4C2A-B183-0468474519CC}" type="slidenum">
              <a:rPr lang="en-US" smtClean="0"/>
              <a:t>‹#›</a:t>
            </a:fld>
            <a:endParaRPr lang="en-US"/>
          </a:p>
        </p:txBody>
      </p:sp>
    </p:spTree>
    <p:extLst>
      <p:ext uri="{BB962C8B-B14F-4D97-AF65-F5344CB8AC3E}">
        <p14:creationId xmlns:p14="http://schemas.microsoft.com/office/powerpoint/2010/main" val="402566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26551-110F-4AD2-94AF-DE857921EB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01660E-495B-43FD-9381-DFCCAA0712D9}"/>
              </a:ext>
            </a:extLst>
          </p:cNvPr>
          <p:cNvSpPr>
            <a:spLocks noGrp="1"/>
          </p:cNvSpPr>
          <p:nvPr>
            <p:ph type="dt" sz="half" idx="10"/>
          </p:nvPr>
        </p:nvSpPr>
        <p:spPr/>
        <p:txBody>
          <a:bodyPr/>
          <a:lstStyle/>
          <a:p>
            <a:fld id="{C3133EE1-7A1E-4CDD-BB90-929E0255439B}" type="datetimeFigureOut">
              <a:rPr lang="en-US" smtClean="0"/>
              <a:t>9/30/2019</a:t>
            </a:fld>
            <a:endParaRPr lang="en-US"/>
          </a:p>
        </p:txBody>
      </p:sp>
      <p:sp>
        <p:nvSpPr>
          <p:cNvPr id="4" name="Footer Placeholder 3">
            <a:extLst>
              <a:ext uri="{FF2B5EF4-FFF2-40B4-BE49-F238E27FC236}">
                <a16:creationId xmlns:a16="http://schemas.microsoft.com/office/drawing/2014/main" id="{F7E9C1C3-B8AD-43BA-B4F6-CBE8EFD527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E708A51-84B8-484E-86F4-899DF3376851}"/>
              </a:ext>
            </a:extLst>
          </p:cNvPr>
          <p:cNvSpPr>
            <a:spLocks noGrp="1"/>
          </p:cNvSpPr>
          <p:nvPr>
            <p:ph type="sldNum" sz="quarter" idx="12"/>
          </p:nvPr>
        </p:nvSpPr>
        <p:spPr/>
        <p:txBody>
          <a:bodyPr/>
          <a:lstStyle/>
          <a:p>
            <a:fld id="{465EC6A9-7878-4C2A-B183-0468474519CC}" type="slidenum">
              <a:rPr lang="en-US" smtClean="0"/>
              <a:t>‹#›</a:t>
            </a:fld>
            <a:endParaRPr lang="en-US"/>
          </a:p>
        </p:txBody>
      </p:sp>
    </p:spTree>
    <p:extLst>
      <p:ext uri="{BB962C8B-B14F-4D97-AF65-F5344CB8AC3E}">
        <p14:creationId xmlns:p14="http://schemas.microsoft.com/office/powerpoint/2010/main" val="3983876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4B4E7B-AF5A-4852-B19C-0CC3F6D8EA42}"/>
              </a:ext>
            </a:extLst>
          </p:cNvPr>
          <p:cNvSpPr>
            <a:spLocks noGrp="1"/>
          </p:cNvSpPr>
          <p:nvPr>
            <p:ph type="dt" sz="half" idx="10"/>
          </p:nvPr>
        </p:nvSpPr>
        <p:spPr/>
        <p:txBody>
          <a:bodyPr/>
          <a:lstStyle/>
          <a:p>
            <a:fld id="{C3133EE1-7A1E-4CDD-BB90-929E0255439B}" type="datetimeFigureOut">
              <a:rPr lang="en-US" smtClean="0"/>
              <a:t>9/30/2019</a:t>
            </a:fld>
            <a:endParaRPr lang="en-US"/>
          </a:p>
        </p:txBody>
      </p:sp>
      <p:sp>
        <p:nvSpPr>
          <p:cNvPr id="3" name="Footer Placeholder 2">
            <a:extLst>
              <a:ext uri="{FF2B5EF4-FFF2-40B4-BE49-F238E27FC236}">
                <a16:creationId xmlns:a16="http://schemas.microsoft.com/office/drawing/2014/main" id="{3DA61025-1A7A-4FCD-958F-C06E8F4B2B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19AD2A2-AAB4-4DAA-8713-A2388FB3FB89}"/>
              </a:ext>
            </a:extLst>
          </p:cNvPr>
          <p:cNvSpPr>
            <a:spLocks noGrp="1"/>
          </p:cNvSpPr>
          <p:nvPr>
            <p:ph type="sldNum" sz="quarter" idx="12"/>
          </p:nvPr>
        </p:nvSpPr>
        <p:spPr/>
        <p:txBody>
          <a:bodyPr/>
          <a:lstStyle/>
          <a:p>
            <a:fld id="{465EC6A9-7878-4C2A-B183-0468474519CC}" type="slidenum">
              <a:rPr lang="en-US" smtClean="0"/>
              <a:t>‹#›</a:t>
            </a:fld>
            <a:endParaRPr lang="en-US"/>
          </a:p>
        </p:txBody>
      </p:sp>
    </p:spTree>
    <p:extLst>
      <p:ext uri="{BB962C8B-B14F-4D97-AF65-F5344CB8AC3E}">
        <p14:creationId xmlns:p14="http://schemas.microsoft.com/office/powerpoint/2010/main" val="11087833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29CFF-B4E0-42F0-BAA7-8E38148B91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567FEF3-5AE6-4CED-B006-F1A7406897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581AF3C-3B0C-45AB-B760-7895DD6680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2BD9B4-990C-4CA9-905F-7D74B67A8A90}"/>
              </a:ext>
            </a:extLst>
          </p:cNvPr>
          <p:cNvSpPr>
            <a:spLocks noGrp="1"/>
          </p:cNvSpPr>
          <p:nvPr>
            <p:ph type="dt" sz="half" idx="10"/>
          </p:nvPr>
        </p:nvSpPr>
        <p:spPr/>
        <p:txBody>
          <a:bodyPr/>
          <a:lstStyle/>
          <a:p>
            <a:fld id="{C3133EE1-7A1E-4CDD-BB90-929E0255439B}" type="datetimeFigureOut">
              <a:rPr lang="en-US" smtClean="0"/>
              <a:t>9/30/2019</a:t>
            </a:fld>
            <a:endParaRPr lang="en-US"/>
          </a:p>
        </p:txBody>
      </p:sp>
      <p:sp>
        <p:nvSpPr>
          <p:cNvPr id="6" name="Footer Placeholder 5">
            <a:extLst>
              <a:ext uri="{FF2B5EF4-FFF2-40B4-BE49-F238E27FC236}">
                <a16:creationId xmlns:a16="http://schemas.microsoft.com/office/drawing/2014/main" id="{F1011BF6-79F1-4EDF-BDE8-1934578F51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077F75-3398-472B-BB69-67D9A61A7589}"/>
              </a:ext>
            </a:extLst>
          </p:cNvPr>
          <p:cNvSpPr>
            <a:spLocks noGrp="1"/>
          </p:cNvSpPr>
          <p:nvPr>
            <p:ph type="sldNum" sz="quarter" idx="12"/>
          </p:nvPr>
        </p:nvSpPr>
        <p:spPr/>
        <p:txBody>
          <a:bodyPr/>
          <a:lstStyle/>
          <a:p>
            <a:fld id="{465EC6A9-7878-4C2A-B183-0468474519CC}" type="slidenum">
              <a:rPr lang="en-US" smtClean="0"/>
              <a:t>‹#›</a:t>
            </a:fld>
            <a:endParaRPr lang="en-US"/>
          </a:p>
        </p:txBody>
      </p:sp>
    </p:spTree>
    <p:extLst>
      <p:ext uri="{BB962C8B-B14F-4D97-AF65-F5344CB8AC3E}">
        <p14:creationId xmlns:p14="http://schemas.microsoft.com/office/powerpoint/2010/main" val="2749738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65391C-0697-4C00-B0DE-73E823C39B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D4EAA56-D3FC-40F7-9D03-A6FEA752EB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736834-69C8-4F71-AC46-F2EC388761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133EE1-7A1E-4CDD-BB90-929E0255439B}" type="datetimeFigureOut">
              <a:rPr lang="en-US" smtClean="0"/>
              <a:t>9/30/2019</a:t>
            </a:fld>
            <a:endParaRPr lang="en-US"/>
          </a:p>
        </p:txBody>
      </p:sp>
      <p:sp>
        <p:nvSpPr>
          <p:cNvPr id="5" name="Footer Placeholder 4">
            <a:extLst>
              <a:ext uri="{FF2B5EF4-FFF2-40B4-BE49-F238E27FC236}">
                <a16:creationId xmlns:a16="http://schemas.microsoft.com/office/drawing/2014/main" id="{A34021A0-C4AE-44D6-852A-5B435CDFFC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C0F6B4E-1270-4199-B6D9-570D515A7C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5EC6A9-7878-4C2A-B183-0468474519CC}" type="slidenum">
              <a:rPr lang="en-US" smtClean="0"/>
              <a:t>‹#›</a:t>
            </a:fld>
            <a:endParaRPr lang="en-US"/>
          </a:p>
        </p:txBody>
      </p:sp>
    </p:spTree>
    <p:extLst>
      <p:ext uri="{BB962C8B-B14F-4D97-AF65-F5344CB8AC3E}">
        <p14:creationId xmlns:p14="http://schemas.microsoft.com/office/powerpoint/2010/main" val="306133764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48F8C-B562-413E-B6DA-CA6252D2B4DF}"/>
              </a:ext>
            </a:extLst>
          </p:cNvPr>
          <p:cNvSpPr>
            <a:spLocks noGrp="1"/>
          </p:cNvSpPr>
          <p:nvPr>
            <p:ph type="ctrTitle"/>
          </p:nvPr>
        </p:nvSpPr>
        <p:spPr>
          <a:xfrm>
            <a:off x="173966" y="1828801"/>
            <a:ext cx="11844068" cy="660990"/>
          </a:xfrm>
        </p:spPr>
        <p:txBody>
          <a:bodyPr>
            <a:normAutofit/>
          </a:bodyPr>
          <a:lstStyle/>
          <a:p>
            <a:r>
              <a:rPr lang="en-US" sz="3500" b="1" dirty="0">
                <a:solidFill>
                  <a:srgbClr val="2A488E"/>
                </a:solidFill>
              </a:rPr>
              <a:t>Morals: mm-wave 5G and Weather Forecasting</a:t>
            </a:r>
          </a:p>
        </p:txBody>
      </p:sp>
      <p:sp>
        <p:nvSpPr>
          <p:cNvPr id="3" name="Subtitle 2">
            <a:extLst>
              <a:ext uri="{FF2B5EF4-FFF2-40B4-BE49-F238E27FC236}">
                <a16:creationId xmlns:a16="http://schemas.microsoft.com/office/drawing/2014/main" id="{A86F4A3F-D66D-4EC5-AE6B-98AF1CC28228}"/>
              </a:ext>
            </a:extLst>
          </p:cNvPr>
          <p:cNvSpPr>
            <a:spLocks noGrp="1"/>
          </p:cNvSpPr>
          <p:nvPr>
            <p:ph type="subTitle" idx="1"/>
          </p:nvPr>
        </p:nvSpPr>
        <p:spPr>
          <a:xfrm>
            <a:off x="263029" y="3610665"/>
            <a:ext cx="9144000" cy="961336"/>
          </a:xfrm>
        </p:spPr>
        <p:txBody>
          <a:bodyPr>
            <a:normAutofit/>
          </a:bodyPr>
          <a:lstStyle/>
          <a:p>
            <a:r>
              <a:rPr lang="en-US" dirty="0">
                <a:solidFill>
                  <a:srgbClr val="2A488E"/>
                </a:solidFill>
              </a:rPr>
              <a:t>Elliot Eichen</a:t>
            </a:r>
            <a:br>
              <a:rPr lang="en-US" dirty="0">
                <a:solidFill>
                  <a:srgbClr val="2A488E"/>
                </a:solidFill>
              </a:rPr>
            </a:br>
            <a:r>
              <a:rPr lang="en-US" dirty="0">
                <a:solidFill>
                  <a:srgbClr val="2A488E"/>
                </a:solidFill>
              </a:rPr>
              <a:t>elliot.eichen@choyu.net</a:t>
            </a:r>
          </a:p>
        </p:txBody>
      </p:sp>
      <p:pic>
        <p:nvPicPr>
          <p:cNvPr id="7" name="Picture 6">
            <a:extLst>
              <a:ext uri="{FF2B5EF4-FFF2-40B4-BE49-F238E27FC236}">
                <a16:creationId xmlns:a16="http://schemas.microsoft.com/office/drawing/2014/main" id="{A720A7BD-25F3-4955-9D28-57C6E055FC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692" y="5712362"/>
            <a:ext cx="2949675" cy="963721"/>
          </a:xfrm>
          <a:prstGeom prst="rect">
            <a:avLst/>
          </a:prstGeom>
        </p:spPr>
      </p:pic>
      <p:sp>
        <p:nvSpPr>
          <p:cNvPr id="4" name="TextBox 3">
            <a:extLst>
              <a:ext uri="{FF2B5EF4-FFF2-40B4-BE49-F238E27FC236}">
                <a16:creationId xmlns:a16="http://schemas.microsoft.com/office/drawing/2014/main" id="{DBA0B8ED-B769-4522-ABCD-B5A21DF053C2}"/>
              </a:ext>
            </a:extLst>
          </p:cNvPr>
          <p:cNvSpPr txBox="1"/>
          <p:nvPr/>
        </p:nvSpPr>
        <p:spPr>
          <a:xfrm>
            <a:off x="4152275" y="3306503"/>
            <a:ext cx="7776696" cy="1569660"/>
          </a:xfrm>
          <a:prstGeom prst="rect">
            <a:avLst/>
          </a:prstGeom>
          <a:noFill/>
          <a:ln>
            <a:solidFill>
              <a:srgbClr val="002060"/>
            </a:solidFill>
          </a:ln>
        </p:spPr>
        <p:txBody>
          <a:bodyPr wrap="square" rtlCol="0">
            <a:spAutoFit/>
          </a:bodyPr>
          <a:lstStyle/>
          <a:p>
            <a:r>
              <a:rPr lang="en-US" sz="2400" dirty="0">
                <a:solidFill>
                  <a:srgbClr val="2A488E"/>
                </a:solidFill>
              </a:rPr>
              <a:t>This presentation was prepared by the author in his personal capacity.  The opinions expressed are the author’s own and do not reflect the views of any member of congress, any congressional committee, or the IEEE.</a:t>
            </a:r>
          </a:p>
        </p:txBody>
      </p:sp>
    </p:spTree>
    <p:extLst>
      <p:ext uri="{BB962C8B-B14F-4D97-AF65-F5344CB8AC3E}">
        <p14:creationId xmlns:p14="http://schemas.microsoft.com/office/powerpoint/2010/main" val="11498793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A674A-A385-48F1-8752-5CE0695DF216}"/>
              </a:ext>
            </a:extLst>
          </p:cNvPr>
          <p:cNvSpPr>
            <a:spLocks noGrp="1"/>
          </p:cNvSpPr>
          <p:nvPr>
            <p:ph type="title"/>
          </p:nvPr>
        </p:nvSpPr>
        <p:spPr>
          <a:xfrm>
            <a:off x="207034" y="44970"/>
            <a:ext cx="10515600" cy="640715"/>
          </a:xfrm>
        </p:spPr>
        <p:txBody>
          <a:bodyPr/>
          <a:lstStyle/>
          <a:p>
            <a:r>
              <a:rPr lang="en-US" sz="3200" b="1" i="1" dirty="0">
                <a:solidFill>
                  <a:schemeClr val="accent1">
                    <a:lumMod val="75000"/>
                  </a:schemeClr>
                </a:solidFill>
              </a:rPr>
              <a:t>Almost</a:t>
            </a:r>
            <a:r>
              <a:rPr lang="en-US" sz="3200" b="1" dirty="0">
                <a:solidFill>
                  <a:schemeClr val="accent1">
                    <a:lumMod val="75000"/>
                  </a:schemeClr>
                </a:solidFill>
              </a:rPr>
              <a:t> everything you need to know about mm-wave 5G</a:t>
            </a:r>
          </a:p>
        </p:txBody>
      </p:sp>
      <p:sp>
        <p:nvSpPr>
          <p:cNvPr id="4" name="TextBox 3">
            <a:extLst>
              <a:ext uri="{FF2B5EF4-FFF2-40B4-BE49-F238E27FC236}">
                <a16:creationId xmlns:a16="http://schemas.microsoft.com/office/drawing/2014/main" id="{88456C1F-6E75-4332-8C40-B9E9E517E545}"/>
              </a:ext>
            </a:extLst>
          </p:cNvPr>
          <p:cNvSpPr txBox="1"/>
          <p:nvPr/>
        </p:nvSpPr>
        <p:spPr>
          <a:xfrm>
            <a:off x="0" y="682847"/>
            <a:ext cx="12257193" cy="1785104"/>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000" u="sng" dirty="0">
                <a:solidFill>
                  <a:srgbClr val="2A488E"/>
                </a:solidFill>
              </a:rPr>
              <a:t>mm-wave spectrum is needed for ultra-fast applications</a:t>
            </a:r>
            <a:r>
              <a:rPr lang="en-US" sz="2000" dirty="0">
                <a:solidFill>
                  <a:srgbClr val="2A488E"/>
                </a:solidFill>
              </a:rPr>
              <a:t> (small cells + wider channels = ultra fast).  Many other 5G features (IOT, low latency, edge computing, mission critical, etc.) can also use mid/low bands.</a:t>
            </a:r>
          </a:p>
          <a:p>
            <a:pPr marL="285750" indent="-285750">
              <a:spcAft>
                <a:spcPts val="600"/>
              </a:spcAft>
              <a:buFont typeface="Arial" panose="020B0604020202020204" pitchFamily="34" charset="0"/>
              <a:buChar char="•"/>
            </a:pPr>
            <a:r>
              <a:rPr lang="en-US" sz="2000" dirty="0">
                <a:solidFill>
                  <a:srgbClr val="2A488E"/>
                </a:solidFill>
              </a:rPr>
              <a:t>IMO mission critical applications (e.g., autonomously driven cars) will NOT rely on mm-wave spectrum.  </a:t>
            </a:r>
          </a:p>
          <a:p>
            <a:pPr marL="285750" indent="-285750">
              <a:buFont typeface="Arial" panose="020B0604020202020204" pitchFamily="34" charset="0"/>
              <a:buChar char="•"/>
            </a:pPr>
            <a:r>
              <a:rPr lang="en-US" sz="2000" dirty="0">
                <a:solidFill>
                  <a:srgbClr val="2A488E"/>
                </a:solidFill>
              </a:rPr>
              <a:t>Industry (GSMA) proposed specific bands with desirable transmission characteristics (New Radio 2 - NR2) . Many of these bands overlap with EESS.  </a:t>
            </a:r>
          </a:p>
        </p:txBody>
      </p:sp>
      <p:pic>
        <p:nvPicPr>
          <p:cNvPr id="6" name="Picture 5">
            <a:extLst>
              <a:ext uri="{FF2B5EF4-FFF2-40B4-BE49-F238E27FC236}">
                <a16:creationId xmlns:a16="http://schemas.microsoft.com/office/drawing/2014/main" id="{56DD57D0-3F2D-475E-AA69-1FB2712D84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6958" y="2573584"/>
            <a:ext cx="3707876" cy="3707876"/>
          </a:xfrm>
          <a:prstGeom prst="rect">
            <a:avLst/>
          </a:prstGeom>
        </p:spPr>
      </p:pic>
      <p:sp>
        <p:nvSpPr>
          <p:cNvPr id="7" name="TextBox 6">
            <a:extLst>
              <a:ext uri="{FF2B5EF4-FFF2-40B4-BE49-F238E27FC236}">
                <a16:creationId xmlns:a16="http://schemas.microsoft.com/office/drawing/2014/main" id="{A9533C07-589B-4648-A444-67087104A040}"/>
              </a:ext>
            </a:extLst>
          </p:cNvPr>
          <p:cNvSpPr txBox="1"/>
          <p:nvPr/>
        </p:nvSpPr>
        <p:spPr>
          <a:xfrm>
            <a:off x="1370423" y="6211669"/>
            <a:ext cx="4331051" cy="646331"/>
          </a:xfrm>
          <a:prstGeom prst="rect">
            <a:avLst/>
          </a:prstGeom>
          <a:noFill/>
        </p:spPr>
        <p:txBody>
          <a:bodyPr wrap="square" rtlCol="0">
            <a:spAutoFit/>
          </a:bodyPr>
          <a:lstStyle/>
          <a:p>
            <a:pPr algn="ctr"/>
            <a:r>
              <a:rPr lang="en-US" dirty="0"/>
              <a:t>Residential/suburban fixed-wireless broadband</a:t>
            </a:r>
          </a:p>
        </p:txBody>
      </p:sp>
      <p:sp>
        <p:nvSpPr>
          <p:cNvPr id="10" name="TextBox 9">
            <a:extLst>
              <a:ext uri="{FF2B5EF4-FFF2-40B4-BE49-F238E27FC236}">
                <a16:creationId xmlns:a16="http://schemas.microsoft.com/office/drawing/2014/main" id="{E9F7331E-8F53-4B5A-9951-16FEE553B316}"/>
              </a:ext>
            </a:extLst>
          </p:cNvPr>
          <p:cNvSpPr txBox="1"/>
          <p:nvPr/>
        </p:nvSpPr>
        <p:spPr>
          <a:xfrm>
            <a:off x="6891277" y="6211669"/>
            <a:ext cx="4848520" cy="369332"/>
          </a:xfrm>
          <a:prstGeom prst="rect">
            <a:avLst/>
          </a:prstGeom>
          <a:noFill/>
        </p:spPr>
        <p:txBody>
          <a:bodyPr wrap="square" rtlCol="0">
            <a:spAutoFit/>
          </a:bodyPr>
          <a:lstStyle/>
          <a:p>
            <a:r>
              <a:rPr lang="en-US" dirty="0"/>
              <a:t>Urban fixed-wireless and mobile broadband.</a:t>
            </a:r>
          </a:p>
        </p:txBody>
      </p:sp>
      <p:pic>
        <p:nvPicPr>
          <p:cNvPr id="5" name="Picture 4">
            <a:extLst>
              <a:ext uri="{FF2B5EF4-FFF2-40B4-BE49-F238E27FC236}">
                <a16:creationId xmlns:a16="http://schemas.microsoft.com/office/drawing/2014/main" id="{64B4D303-ECC3-4FA3-B396-527A531DB412}"/>
              </a:ext>
            </a:extLst>
          </p:cNvPr>
          <p:cNvPicPr>
            <a:picLocks noChangeAspect="1"/>
          </p:cNvPicPr>
          <p:nvPr/>
        </p:nvPicPr>
        <p:blipFill>
          <a:blip r:embed="rId3"/>
          <a:stretch>
            <a:fillRect/>
          </a:stretch>
        </p:blipFill>
        <p:spPr>
          <a:xfrm>
            <a:off x="5938114" y="2575465"/>
            <a:ext cx="6073242" cy="3707876"/>
          </a:xfrm>
          <a:prstGeom prst="rect">
            <a:avLst/>
          </a:prstGeom>
        </p:spPr>
      </p:pic>
    </p:spTree>
    <p:extLst>
      <p:ext uri="{BB962C8B-B14F-4D97-AF65-F5344CB8AC3E}">
        <p14:creationId xmlns:p14="http://schemas.microsoft.com/office/powerpoint/2010/main" val="35911583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183C5-13D4-4B05-8937-5BCD8E2DC044}"/>
              </a:ext>
            </a:extLst>
          </p:cNvPr>
          <p:cNvSpPr>
            <a:spLocks noGrp="1"/>
          </p:cNvSpPr>
          <p:nvPr>
            <p:ph type="title"/>
          </p:nvPr>
        </p:nvSpPr>
        <p:spPr>
          <a:xfrm>
            <a:off x="342441" y="141466"/>
            <a:ext cx="11631173" cy="640715"/>
          </a:xfrm>
        </p:spPr>
        <p:txBody>
          <a:bodyPr/>
          <a:lstStyle/>
          <a:p>
            <a:r>
              <a:rPr lang="en-US" sz="2800" dirty="0">
                <a:solidFill>
                  <a:srgbClr val="2A488E"/>
                </a:solidFill>
              </a:rPr>
              <a:t>Perspective on the path to auction 102 &amp; US current position (-28 </a:t>
            </a:r>
            <a:r>
              <a:rPr lang="en-US" sz="2800" dirty="0" err="1">
                <a:solidFill>
                  <a:srgbClr val="2A488E"/>
                </a:solidFill>
              </a:rPr>
              <a:t>dBW</a:t>
            </a:r>
            <a:r>
              <a:rPr lang="en-US" sz="2800" dirty="0">
                <a:solidFill>
                  <a:srgbClr val="2A488E"/>
                </a:solidFill>
              </a:rPr>
              <a:t>/200MHz).  </a:t>
            </a:r>
          </a:p>
        </p:txBody>
      </p:sp>
      <p:grpSp>
        <p:nvGrpSpPr>
          <p:cNvPr id="9" name="Group 8">
            <a:extLst>
              <a:ext uri="{FF2B5EF4-FFF2-40B4-BE49-F238E27FC236}">
                <a16:creationId xmlns:a16="http://schemas.microsoft.com/office/drawing/2014/main" id="{45514533-3177-47EE-947C-A99E9CBB7D3D}"/>
              </a:ext>
            </a:extLst>
          </p:cNvPr>
          <p:cNvGrpSpPr/>
          <p:nvPr/>
        </p:nvGrpSpPr>
        <p:grpSpPr>
          <a:xfrm>
            <a:off x="263861" y="655583"/>
            <a:ext cx="11664278" cy="2557321"/>
            <a:chOff x="263861" y="1000356"/>
            <a:chExt cx="11664278" cy="2557321"/>
          </a:xfrm>
        </p:grpSpPr>
        <p:pic>
          <p:nvPicPr>
            <p:cNvPr id="6" name="Picture 5">
              <a:extLst>
                <a:ext uri="{FF2B5EF4-FFF2-40B4-BE49-F238E27FC236}">
                  <a16:creationId xmlns:a16="http://schemas.microsoft.com/office/drawing/2014/main" id="{4AD95ABB-1679-4DEB-8194-00E857FF2777}"/>
                </a:ext>
              </a:extLst>
            </p:cNvPr>
            <p:cNvPicPr>
              <a:picLocks noChangeAspect="1"/>
            </p:cNvPicPr>
            <p:nvPr/>
          </p:nvPicPr>
          <p:blipFill>
            <a:blip r:embed="rId2"/>
            <a:stretch>
              <a:fillRect/>
            </a:stretch>
          </p:blipFill>
          <p:spPr>
            <a:xfrm>
              <a:off x="263861" y="1462021"/>
              <a:ext cx="2847975" cy="2095656"/>
            </a:xfrm>
            <a:prstGeom prst="rect">
              <a:avLst/>
            </a:prstGeom>
          </p:spPr>
        </p:pic>
        <p:pic>
          <p:nvPicPr>
            <p:cNvPr id="7" name="Picture 6">
              <a:extLst>
                <a:ext uri="{FF2B5EF4-FFF2-40B4-BE49-F238E27FC236}">
                  <a16:creationId xmlns:a16="http://schemas.microsoft.com/office/drawing/2014/main" id="{E048AAF9-19C5-4DD6-BEBD-3738E608B243}"/>
                </a:ext>
              </a:extLst>
            </p:cNvPr>
            <p:cNvPicPr>
              <a:picLocks noChangeAspect="1"/>
            </p:cNvPicPr>
            <p:nvPr/>
          </p:nvPicPr>
          <p:blipFill>
            <a:blip r:embed="rId3"/>
            <a:stretch>
              <a:fillRect/>
            </a:stretch>
          </p:blipFill>
          <p:spPr>
            <a:xfrm>
              <a:off x="8467004" y="1462021"/>
              <a:ext cx="3461135" cy="2081302"/>
            </a:xfrm>
            <a:prstGeom prst="rect">
              <a:avLst/>
            </a:prstGeom>
          </p:spPr>
        </p:pic>
        <p:pic>
          <p:nvPicPr>
            <p:cNvPr id="1026" name="Picture 2" descr="‘Money on Every Side,’ Retiring Lockyer Tells Calbuzz ...">
              <a:extLst>
                <a:ext uri="{FF2B5EF4-FFF2-40B4-BE49-F238E27FC236}">
                  <a16:creationId xmlns:a16="http://schemas.microsoft.com/office/drawing/2014/main" id="{04A210FA-85C7-4B46-9C5C-C9A05C69B3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4332" y="1462021"/>
              <a:ext cx="3035655" cy="208130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C6403C8-9865-40E8-AD36-6E085FAED282}"/>
                </a:ext>
              </a:extLst>
            </p:cNvPr>
            <p:cNvSpPr txBox="1"/>
            <p:nvPr/>
          </p:nvSpPr>
          <p:spPr>
            <a:xfrm>
              <a:off x="650150" y="1025715"/>
              <a:ext cx="2098623" cy="461665"/>
            </a:xfrm>
            <a:prstGeom prst="rect">
              <a:avLst/>
            </a:prstGeom>
            <a:noFill/>
          </p:spPr>
          <p:txBody>
            <a:bodyPr wrap="square" rtlCol="0">
              <a:spAutoFit/>
            </a:bodyPr>
            <a:lstStyle/>
            <a:p>
              <a:pPr algn="ctr"/>
              <a:r>
                <a:rPr lang="en-US" sz="2400" u="sng" dirty="0">
                  <a:solidFill>
                    <a:srgbClr val="2A488E"/>
                  </a:solidFill>
                </a:rPr>
                <a:t>Public Theatre</a:t>
              </a:r>
            </a:p>
          </p:txBody>
        </p:sp>
        <p:sp>
          <p:nvSpPr>
            <p:cNvPr id="10" name="TextBox 9">
              <a:extLst>
                <a:ext uri="{FF2B5EF4-FFF2-40B4-BE49-F238E27FC236}">
                  <a16:creationId xmlns:a16="http://schemas.microsoft.com/office/drawing/2014/main" id="{0D3B2CFE-8458-4EA1-BBBC-C660B36E0F30}"/>
                </a:ext>
              </a:extLst>
            </p:cNvPr>
            <p:cNvSpPr txBox="1"/>
            <p:nvPr/>
          </p:nvSpPr>
          <p:spPr>
            <a:xfrm>
              <a:off x="4335441" y="1000356"/>
              <a:ext cx="3271020" cy="461665"/>
            </a:xfrm>
            <a:prstGeom prst="rect">
              <a:avLst/>
            </a:prstGeom>
            <a:noFill/>
          </p:spPr>
          <p:txBody>
            <a:bodyPr wrap="square" rtlCol="0">
              <a:spAutoFit/>
            </a:bodyPr>
            <a:lstStyle/>
            <a:p>
              <a:pPr algn="ctr"/>
              <a:r>
                <a:rPr lang="en-US" sz="2400" u="sng" dirty="0">
                  <a:solidFill>
                    <a:srgbClr val="2A488E"/>
                  </a:solidFill>
                </a:rPr>
                <a:t>Interagency Conflict</a:t>
              </a:r>
            </a:p>
          </p:txBody>
        </p:sp>
        <p:sp>
          <p:nvSpPr>
            <p:cNvPr id="11" name="TextBox 10">
              <a:extLst>
                <a:ext uri="{FF2B5EF4-FFF2-40B4-BE49-F238E27FC236}">
                  <a16:creationId xmlns:a16="http://schemas.microsoft.com/office/drawing/2014/main" id="{2404951B-3B42-4896-893B-73D318EFE277}"/>
                </a:ext>
              </a:extLst>
            </p:cNvPr>
            <p:cNvSpPr txBox="1"/>
            <p:nvPr/>
          </p:nvSpPr>
          <p:spPr>
            <a:xfrm>
              <a:off x="8657119" y="1014710"/>
              <a:ext cx="3271020" cy="830997"/>
            </a:xfrm>
            <a:prstGeom prst="rect">
              <a:avLst/>
            </a:prstGeom>
            <a:noFill/>
          </p:spPr>
          <p:txBody>
            <a:bodyPr wrap="square" rtlCol="0">
              <a:spAutoFit/>
            </a:bodyPr>
            <a:lstStyle/>
            <a:p>
              <a:pPr algn="ctr"/>
              <a:r>
                <a:rPr lang="en-US" sz="2400" u="sng" dirty="0">
                  <a:solidFill>
                    <a:srgbClr val="2A488E"/>
                  </a:solidFill>
                </a:rPr>
                <a:t>Suppression of Scientific Engagement</a:t>
              </a:r>
            </a:p>
          </p:txBody>
        </p:sp>
      </p:grpSp>
      <p:sp>
        <p:nvSpPr>
          <p:cNvPr id="12" name="TextBox 11">
            <a:extLst>
              <a:ext uri="{FF2B5EF4-FFF2-40B4-BE49-F238E27FC236}">
                <a16:creationId xmlns:a16="http://schemas.microsoft.com/office/drawing/2014/main" id="{55FDCD4B-D823-4A9B-AFE3-D6C245358F9D}"/>
              </a:ext>
            </a:extLst>
          </p:cNvPr>
          <p:cNvSpPr txBox="1"/>
          <p:nvPr/>
        </p:nvSpPr>
        <p:spPr>
          <a:xfrm>
            <a:off x="79512" y="3242721"/>
            <a:ext cx="4404819" cy="3016210"/>
          </a:xfrm>
          <a:prstGeom prst="rect">
            <a:avLst/>
          </a:prstGeom>
          <a:noFill/>
        </p:spPr>
        <p:txBody>
          <a:bodyPr wrap="square" rtlCol="0">
            <a:spAutoFit/>
          </a:bodyPr>
          <a:lstStyle/>
          <a:p>
            <a:pPr marL="168275" indent="-168275">
              <a:spcAft>
                <a:spcPts val="600"/>
              </a:spcAft>
              <a:buFont typeface="Arial" panose="020B0604020202020204" pitchFamily="34" charset="0"/>
              <a:buChar char="•"/>
            </a:pPr>
            <a:r>
              <a:rPr lang="en-US" i="1" dirty="0"/>
              <a:t>FCC/CITEL vs. NOAA/NASA.  </a:t>
            </a:r>
          </a:p>
          <a:p>
            <a:pPr marL="168275" indent="-168275">
              <a:spcAft>
                <a:spcPts val="600"/>
              </a:spcAft>
              <a:buFont typeface="Arial" panose="020B0604020202020204" pitchFamily="34" charset="0"/>
              <a:buChar char="•"/>
            </a:pPr>
            <a:r>
              <a:rPr lang="en-US" i="1" dirty="0"/>
              <a:t>ALL</a:t>
            </a:r>
            <a:r>
              <a:rPr lang="en-US" dirty="0"/>
              <a:t> of the FCC/CITEL public arguments against NASA/NOAA analysis were either scientifically incorrect, deliberately misleading, or red hearings.  (This masked  a real question per ITU methodology.)</a:t>
            </a:r>
          </a:p>
          <a:p>
            <a:pPr marL="168275" indent="-168275">
              <a:spcAft>
                <a:spcPts val="600"/>
              </a:spcAft>
              <a:buFont typeface="Arial" panose="020B0604020202020204" pitchFamily="34" charset="0"/>
              <a:buChar char="•"/>
            </a:pPr>
            <a:r>
              <a:rPr lang="en-US" dirty="0"/>
              <a:t>No analysis in support of the FCC’s -20 or -28 </a:t>
            </a:r>
            <a:r>
              <a:rPr lang="en-US" dirty="0" err="1"/>
              <a:t>dBW</a:t>
            </a:r>
            <a:r>
              <a:rPr lang="en-US" dirty="0"/>
              <a:t>/200Mz. (Note the GSMA’s -37 </a:t>
            </a:r>
            <a:r>
              <a:rPr lang="en-US" dirty="0" err="1"/>
              <a:t>dBW</a:t>
            </a:r>
            <a:r>
              <a:rPr lang="en-US" dirty="0"/>
              <a:t>, &amp; French submission =&gt; &lt; -40 </a:t>
            </a:r>
            <a:r>
              <a:rPr lang="en-US" dirty="0" err="1"/>
              <a:t>dBW</a:t>
            </a:r>
            <a:r>
              <a:rPr lang="en-US" dirty="0"/>
              <a:t> normalized results across ITU submissions)</a:t>
            </a:r>
          </a:p>
        </p:txBody>
      </p:sp>
      <p:sp>
        <p:nvSpPr>
          <p:cNvPr id="14" name="TextBox 13">
            <a:extLst>
              <a:ext uri="{FF2B5EF4-FFF2-40B4-BE49-F238E27FC236}">
                <a16:creationId xmlns:a16="http://schemas.microsoft.com/office/drawing/2014/main" id="{47DDF179-89A2-4979-91AE-1ACEB9BF371B}"/>
              </a:ext>
            </a:extLst>
          </p:cNvPr>
          <p:cNvSpPr txBox="1"/>
          <p:nvPr/>
        </p:nvSpPr>
        <p:spPr>
          <a:xfrm>
            <a:off x="4335440" y="3245286"/>
            <a:ext cx="3615863" cy="3016210"/>
          </a:xfrm>
          <a:prstGeom prst="rect">
            <a:avLst/>
          </a:prstGeom>
          <a:noFill/>
        </p:spPr>
        <p:txBody>
          <a:bodyPr wrap="square" rtlCol="0">
            <a:spAutoFit/>
          </a:bodyPr>
          <a:lstStyle/>
          <a:p>
            <a:pPr marL="168275" indent="-168275">
              <a:spcAft>
                <a:spcPts val="600"/>
              </a:spcAft>
              <a:buFont typeface="Arial" panose="020B0604020202020204" pitchFamily="34" charset="0"/>
              <a:buChar char="•"/>
            </a:pPr>
            <a:r>
              <a:rPr lang="en-US" dirty="0"/>
              <a:t>Spectrum conflicts supposed to be resolved at the IRAC.</a:t>
            </a:r>
          </a:p>
          <a:p>
            <a:pPr marL="168275" indent="-168275">
              <a:spcAft>
                <a:spcPts val="600"/>
              </a:spcAft>
              <a:buFont typeface="Arial" panose="020B0604020202020204" pitchFamily="34" charset="0"/>
              <a:buChar char="•"/>
            </a:pPr>
            <a:r>
              <a:rPr lang="en-US" dirty="0"/>
              <a:t>FCC represents commercial users of spectrum, NTIA represents government users of spectrum. However, all players at the table.</a:t>
            </a:r>
          </a:p>
          <a:p>
            <a:pPr marL="168275" indent="-168275">
              <a:spcAft>
                <a:spcPts val="600"/>
              </a:spcAft>
              <a:buFont typeface="Arial" panose="020B0604020202020204" pitchFamily="34" charset="0"/>
              <a:buChar char="•"/>
            </a:pPr>
            <a:r>
              <a:rPr lang="en-US" dirty="0"/>
              <a:t>IRAC unable to resolve issue.  Bumped to the White House (NSC, then redirected to NEC) to support FCC/CITEL/5G.  </a:t>
            </a:r>
          </a:p>
        </p:txBody>
      </p:sp>
      <p:sp>
        <p:nvSpPr>
          <p:cNvPr id="15" name="TextBox 14">
            <a:extLst>
              <a:ext uri="{FF2B5EF4-FFF2-40B4-BE49-F238E27FC236}">
                <a16:creationId xmlns:a16="http://schemas.microsoft.com/office/drawing/2014/main" id="{0E006923-7367-40EB-B580-BB442D4FC811}"/>
              </a:ext>
            </a:extLst>
          </p:cNvPr>
          <p:cNvSpPr txBox="1"/>
          <p:nvPr/>
        </p:nvSpPr>
        <p:spPr>
          <a:xfrm>
            <a:off x="7951303" y="3245286"/>
            <a:ext cx="4240697" cy="3370153"/>
          </a:xfrm>
          <a:prstGeom prst="rect">
            <a:avLst/>
          </a:prstGeom>
          <a:noFill/>
        </p:spPr>
        <p:txBody>
          <a:bodyPr wrap="square" rtlCol="0">
            <a:spAutoFit/>
          </a:bodyPr>
          <a:lstStyle/>
          <a:p>
            <a:pPr marL="168275" indent="-168275">
              <a:spcAft>
                <a:spcPts val="600"/>
              </a:spcAft>
              <a:buFont typeface="Arial" panose="020B0604020202020204" pitchFamily="34" charset="0"/>
              <a:buChar char="•"/>
            </a:pPr>
            <a:r>
              <a:rPr lang="en-US" dirty="0"/>
              <a:t>The suppression of science in the pursuit of policy. </a:t>
            </a:r>
          </a:p>
          <a:p>
            <a:pPr marL="168275" indent="-168275">
              <a:spcAft>
                <a:spcPts val="600"/>
              </a:spcAft>
              <a:buFont typeface="Arial" panose="020B0604020202020204" pitchFamily="34" charset="0"/>
              <a:buChar char="•"/>
            </a:pPr>
            <a:r>
              <a:rPr lang="en-US" dirty="0"/>
              <a:t>NASA/NOAA muzzled &amp; prevented from releasing their analysis’ (which agree with the bulk of ITU submissions). </a:t>
            </a:r>
          </a:p>
          <a:p>
            <a:pPr marL="168275" indent="-168275">
              <a:spcAft>
                <a:spcPts val="600"/>
              </a:spcAft>
              <a:buFont typeface="Arial" panose="020B0604020202020204" pitchFamily="34" charset="0"/>
              <a:buChar char="•"/>
            </a:pPr>
            <a:r>
              <a:rPr lang="en-US" dirty="0"/>
              <a:t>DOD muzzled, after releasing document “probable degradation of weather and ocean models, resulting in increased risk in Safety of Flight and Safety of Navigation.”</a:t>
            </a:r>
          </a:p>
          <a:p>
            <a:pPr marL="168275" indent="-168275">
              <a:spcAft>
                <a:spcPts val="600"/>
              </a:spcAft>
              <a:buFont typeface="Arial" panose="020B0604020202020204" pitchFamily="34" charset="0"/>
              <a:buChar char="•"/>
            </a:pPr>
            <a:r>
              <a:rPr lang="en-US" dirty="0"/>
              <a:t>National Academy of Sciences muzzled. </a:t>
            </a:r>
          </a:p>
        </p:txBody>
      </p:sp>
    </p:spTree>
    <p:extLst>
      <p:ext uri="{BB962C8B-B14F-4D97-AF65-F5344CB8AC3E}">
        <p14:creationId xmlns:p14="http://schemas.microsoft.com/office/powerpoint/2010/main" val="35334067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183C5-13D4-4B05-8937-5BCD8E2DC044}"/>
              </a:ext>
            </a:extLst>
          </p:cNvPr>
          <p:cNvSpPr>
            <a:spLocks noGrp="1"/>
          </p:cNvSpPr>
          <p:nvPr>
            <p:ph type="title"/>
          </p:nvPr>
        </p:nvSpPr>
        <p:spPr>
          <a:xfrm>
            <a:off x="497457" y="94138"/>
            <a:ext cx="10515600" cy="640715"/>
          </a:xfrm>
        </p:spPr>
        <p:txBody>
          <a:bodyPr/>
          <a:lstStyle/>
          <a:p>
            <a:r>
              <a:rPr lang="en-US" sz="2800" dirty="0">
                <a:solidFill>
                  <a:srgbClr val="2A488E"/>
                </a:solidFill>
              </a:rPr>
              <a:t>Potential Solution: Real-Time Geographical Spectrum Sharing (RGSS)</a:t>
            </a:r>
          </a:p>
        </p:txBody>
      </p:sp>
      <p:sp>
        <p:nvSpPr>
          <p:cNvPr id="3" name="Content Placeholder 2">
            <a:extLst>
              <a:ext uri="{FF2B5EF4-FFF2-40B4-BE49-F238E27FC236}">
                <a16:creationId xmlns:a16="http://schemas.microsoft.com/office/drawing/2014/main" id="{10046684-CBF3-4954-90D7-006631C7A6C4}"/>
              </a:ext>
            </a:extLst>
          </p:cNvPr>
          <p:cNvSpPr>
            <a:spLocks noGrp="1"/>
          </p:cNvSpPr>
          <p:nvPr>
            <p:ph idx="1"/>
          </p:nvPr>
        </p:nvSpPr>
        <p:spPr>
          <a:xfrm>
            <a:off x="609601" y="4714857"/>
            <a:ext cx="11148204" cy="1572871"/>
          </a:xfrm>
        </p:spPr>
        <p:txBody>
          <a:bodyPr>
            <a:normAutofit/>
          </a:bodyPr>
          <a:lstStyle/>
          <a:p>
            <a:pPr>
              <a:lnSpc>
                <a:spcPct val="80000"/>
              </a:lnSpc>
              <a:spcAft>
                <a:spcPts val="100"/>
              </a:spcAft>
            </a:pPr>
            <a:r>
              <a:rPr lang="en-US" sz="1800" dirty="0">
                <a:solidFill>
                  <a:srgbClr val="2A488E"/>
                </a:solidFill>
              </a:rPr>
              <a:t>RGSS-1 (5G network read): Out-of-Band (OOB) emissions accurately calculated per satellite/instrument fly over based on real-time snapshot of 5G Radio Access Network within radiometer’s instantaneous (effective) field of view (IFOV) for each measurement pixel.  (Identifies bad pixels &amp; enables data correction).</a:t>
            </a:r>
          </a:p>
          <a:p>
            <a:pPr>
              <a:lnSpc>
                <a:spcPct val="80000"/>
              </a:lnSpc>
              <a:spcAft>
                <a:spcPts val="100"/>
              </a:spcAft>
            </a:pPr>
            <a:r>
              <a:rPr lang="en-US" sz="1800" dirty="0">
                <a:solidFill>
                  <a:srgbClr val="2A488E"/>
                </a:solidFill>
              </a:rPr>
              <a:t>RGSS-2 (5G network read/write): Modify 5G traffic while Base Stations and User Equipment are within the IFOV of measuring radiometer during satellite flyovers so that the OOB emissions do not corrupt data.  (Synergistic with dual radio/option 3.xx 5G architectures, maintains network availability &gt; 99.99%).  </a:t>
            </a:r>
            <a:endParaRPr lang="en-US" sz="1400" dirty="0">
              <a:solidFill>
                <a:srgbClr val="2A488E"/>
              </a:solidFill>
            </a:endParaRPr>
          </a:p>
        </p:txBody>
      </p:sp>
      <p:pic>
        <p:nvPicPr>
          <p:cNvPr id="5" name="Picture 4">
            <a:extLst>
              <a:ext uri="{FF2B5EF4-FFF2-40B4-BE49-F238E27FC236}">
                <a16:creationId xmlns:a16="http://schemas.microsoft.com/office/drawing/2014/main" id="{823DFC68-0DD3-4370-A1FB-84E79335EA77}"/>
              </a:ext>
            </a:extLst>
          </p:cNvPr>
          <p:cNvPicPr>
            <a:picLocks noChangeAspect="1"/>
          </p:cNvPicPr>
          <p:nvPr/>
        </p:nvPicPr>
        <p:blipFill>
          <a:blip r:embed="rId4"/>
          <a:stretch>
            <a:fillRect/>
          </a:stretch>
        </p:blipFill>
        <p:spPr>
          <a:xfrm>
            <a:off x="6264089" y="846468"/>
            <a:ext cx="3923707" cy="2546308"/>
          </a:xfrm>
          <a:prstGeom prst="rect">
            <a:avLst/>
          </a:prstGeom>
        </p:spPr>
      </p:pic>
      <p:sp>
        <p:nvSpPr>
          <p:cNvPr id="6" name="TextBox 5">
            <a:extLst>
              <a:ext uri="{FF2B5EF4-FFF2-40B4-BE49-F238E27FC236}">
                <a16:creationId xmlns:a16="http://schemas.microsoft.com/office/drawing/2014/main" id="{D9609D8B-8399-4F13-A803-47009ADEAD99}"/>
              </a:ext>
            </a:extLst>
          </p:cNvPr>
          <p:cNvSpPr txBox="1"/>
          <p:nvPr/>
        </p:nvSpPr>
        <p:spPr>
          <a:xfrm>
            <a:off x="9979829" y="1773811"/>
            <a:ext cx="1714714" cy="369332"/>
          </a:xfrm>
          <a:prstGeom prst="rect">
            <a:avLst/>
          </a:prstGeom>
          <a:noFill/>
        </p:spPr>
        <p:txBody>
          <a:bodyPr wrap="square" rtlCol="0">
            <a:spAutoFit/>
          </a:bodyPr>
          <a:lstStyle/>
          <a:p>
            <a:r>
              <a:rPr lang="en-US" dirty="0">
                <a:solidFill>
                  <a:srgbClr val="002060"/>
                </a:solidFill>
              </a:rPr>
              <a:t>ATMS/NOAA-20</a:t>
            </a:r>
          </a:p>
        </p:txBody>
      </p:sp>
      <p:pic>
        <p:nvPicPr>
          <p:cNvPr id="7" name="NOAA 20 3 July No Window">
            <a:hlinkClick r:id="" action="ppaction://media"/>
            <a:extLst>
              <a:ext uri="{FF2B5EF4-FFF2-40B4-BE49-F238E27FC236}">
                <a16:creationId xmlns:a16="http://schemas.microsoft.com/office/drawing/2014/main" id="{F470CCE8-23C1-454C-92BB-309D196762D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81608" y="773589"/>
            <a:ext cx="5489464" cy="3580795"/>
          </a:xfrm>
          <a:prstGeom prst="rect">
            <a:avLst/>
          </a:prstGeom>
        </p:spPr>
      </p:pic>
    </p:spTree>
    <p:extLst>
      <p:ext uri="{BB962C8B-B14F-4D97-AF65-F5344CB8AC3E}">
        <p14:creationId xmlns:p14="http://schemas.microsoft.com/office/powerpoint/2010/main" val="209031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4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183C5-13D4-4B05-8937-5BCD8E2DC044}"/>
              </a:ext>
            </a:extLst>
          </p:cNvPr>
          <p:cNvSpPr>
            <a:spLocks noGrp="1"/>
          </p:cNvSpPr>
          <p:nvPr>
            <p:ph type="title"/>
          </p:nvPr>
        </p:nvSpPr>
        <p:spPr>
          <a:xfrm>
            <a:off x="497457" y="94138"/>
            <a:ext cx="10515600" cy="640715"/>
          </a:xfrm>
        </p:spPr>
        <p:txBody>
          <a:bodyPr/>
          <a:lstStyle/>
          <a:p>
            <a:r>
              <a:rPr lang="en-US" dirty="0">
                <a:solidFill>
                  <a:srgbClr val="2A488E"/>
                </a:solidFill>
              </a:rPr>
              <a:t>The Broader Question: </a:t>
            </a:r>
          </a:p>
        </p:txBody>
      </p:sp>
      <p:sp>
        <p:nvSpPr>
          <p:cNvPr id="3" name="Content Placeholder 2">
            <a:extLst>
              <a:ext uri="{FF2B5EF4-FFF2-40B4-BE49-F238E27FC236}">
                <a16:creationId xmlns:a16="http://schemas.microsoft.com/office/drawing/2014/main" id="{10046684-CBF3-4954-90D7-006631C7A6C4}"/>
              </a:ext>
            </a:extLst>
          </p:cNvPr>
          <p:cNvSpPr>
            <a:spLocks noGrp="1"/>
          </p:cNvSpPr>
          <p:nvPr>
            <p:ph idx="1"/>
          </p:nvPr>
        </p:nvSpPr>
        <p:spPr>
          <a:xfrm>
            <a:off x="276639" y="3809585"/>
            <a:ext cx="11638722" cy="2315868"/>
          </a:xfrm>
        </p:spPr>
        <p:txBody>
          <a:bodyPr>
            <a:noAutofit/>
          </a:bodyPr>
          <a:lstStyle/>
          <a:p>
            <a:pPr>
              <a:lnSpc>
                <a:spcPct val="80000"/>
              </a:lnSpc>
              <a:spcAft>
                <a:spcPts val="100"/>
              </a:spcAft>
            </a:pPr>
            <a:r>
              <a:rPr lang="en-US" sz="2600" dirty="0">
                <a:solidFill>
                  <a:srgbClr val="2A488E"/>
                </a:solidFill>
              </a:rPr>
              <a:t>The Broader Question: The suppression of science </a:t>
            </a:r>
            <a:r>
              <a:rPr lang="en-US" sz="2600">
                <a:solidFill>
                  <a:srgbClr val="2A488E"/>
                </a:solidFill>
              </a:rPr>
              <a:t>in the pursuit </a:t>
            </a:r>
            <a:r>
              <a:rPr lang="en-US" sz="2600" dirty="0">
                <a:solidFill>
                  <a:srgbClr val="2A488E"/>
                </a:solidFill>
              </a:rPr>
              <a:t>of policy. </a:t>
            </a:r>
          </a:p>
          <a:p>
            <a:pPr>
              <a:lnSpc>
                <a:spcPct val="80000"/>
              </a:lnSpc>
              <a:spcAft>
                <a:spcPts val="100"/>
              </a:spcAft>
            </a:pPr>
            <a:r>
              <a:rPr lang="en-US" sz="2600" dirty="0">
                <a:solidFill>
                  <a:srgbClr val="2A488E"/>
                </a:solidFill>
              </a:rPr>
              <a:t>Does Science advise Policy, or does Politics dictate to Science?  </a:t>
            </a:r>
          </a:p>
          <a:p>
            <a:pPr>
              <a:lnSpc>
                <a:spcPct val="80000"/>
              </a:lnSpc>
              <a:spcAft>
                <a:spcPts val="100"/>
              </a:spcAft>
            </a:pPr>
            <a:r>
              <a:rPr lang="en-US" sz="2600" dirty="0">
                <a:solidFill>
                  <a:srgbClr val="2A488E"/>
                </a:solidFill>
              </a:rPr>
              <a:t>What can you do about it?</a:t>
            </a:r>
          </a:p>
          <a:p>
            <a:pPr lvl="1">
              <a:lnSpc>
                <a:spcPct val="80000"/>
              </a:lnSpc>
              <a:spcAft>
                <a:spcPts val="100"/>
              </a:spcAft>
            </a:pPr>
            <a:r>
              <a:rPr lang="en-US" sz="2600" dirty="0">
                <a:solidFill>
                  <a:srgbClr val="2A488E"/>
                </a:solidFill>
              </a:rPr>
              <a:t>Advocacy for science and rational/fact-base policy.</a:t>
            </a:r>
          </a:p>
          <a:p>
            <a:pPr lvl="1">
              <a:lnSpc>
                <a:spcPct val="80000"/>
              </a:lnSpc>
              <a:spcAft>
                <a:spcPts val="100"/>
              </a:spcAft>
            </a:pPr>
            <a:r>
              <a:rPr lang="en-US" sz="2600" dirty="0">
                <a:solidFill>
                  <a:srgbClr val="2A488E"/>
                </a:solidFill>
              </a:rPr>
              <a:t>Both the AMS and IEEE support Congressional Fellowships!</a:t>
            </a:r>
          </a:p>
          <a:p>
            <a:pPr>
              <a:lnSpc>
                <a:spcPct val="80000"/>
              </a:lnSpc>
              <a:spcAft>
                <a:spcPts val="100"/>
              </a:spcAft>
            </a:pPr>
            <a:endParaRPr lang="en-US" sz="2600" dirty="0">
              <a:solidFill>
                <a:srgbClr val="2A488E"/>
              </a:solidFill>
            </a:endParaRPr>
          </a:p>
        </p:txBody>
      </p:sp>
      <p:pic>
        <p:nvPicPr>
          <p:cNvPr id="4" name="Picture 3">
            <a:extLst>
              <a:ext uri="{FF2B5EF4-FFF2-40B4-BE49-F238E27FC236}">
                <a16:creationId xmlns:a16="http://schemas.microsoft.com/office/drawing/2014/main" id="{AB11B13C-3FF0-4703-B067-FA4466AF95E8}"/>
              </a:ext>
            </a:extLst>
          </p:cNvPr>
          <p:cNvPicPr>
            <a:picLocks noChangeAspect="1"/>
          </p:cNvPicPr>
          <p:nvPr/>
        </p:nvPicPr>
        <p:blipFill>
          <a:blip r:embed="rId2"/>
          <a:stretch>
            <a:fillRect/>
          </a:stretch>
        </p:blipFill>
        <p:spPr>
          <a:xfrm>
            <a:off x="5456146" y="240196"/>
            <a:ext cx="6170336" cy="3188804"/>
          </a:xfrm>
          <a:prstGeom prst="rect">
            <a:avLst/>
          </a:prstGeom>
        </p:spPr>
      </p:pic>
      <p:sp>
        <p:nvSpPr>
          <p:cNvPr id="5" name="TextBox 4">
            <a:extLst>
              <a:ext uri="{FF2B5EF4-FFF2-40B4-BE49-F238E27FC236}">
                <a16:creationId xmlns:a16="http://schemas.microsoft.com/office/drawing/2014/main" id="{6C418AA5-E3F7-426F-8208-38B0BD318921}"/>
              </a:ext>
            </a:extLst>
          </p:cNvPr>
          <p:cNvSpPr txBox="1"/>
          <p:nvPr/>
        </p:nvSpPr>
        <p:spPr>
          <a:xfrm>
            <a:off x="2467155" y="1325952"/>
            <a:ext cx="2751827" cy="369332"/>
          </a:xfrm>
          <a:prstGeom prst="rect">
            <a:avLst/>
          </a:prstGeom>
          <a:noFill/>
        </p:spPr>
        <p:txBody>
          <a:bodyPr wrap="square" rtlCol="0">
            <a:spAutoFit/>
          </a:bodyPr>
          <a:lstStyle/>
          <a:p>
            <a:r>
              <a:rPr lang="en-US" dirty="0"/>
              <a:t>The Trial of Galileo in 1632</a:t>
            </a:r>
          </a:p>
        </p:txBody>
      </p:sp>
    </p:spTree>
    <p:extLst>
      <p:ext uri="{BB962C8B-B14F-4D97-AF65-F5344CB8AC3E}">
        <p14:creationId xmlns:p14="http://schemas.microsoft.com/office/powerpoint/2010/main" val="31607631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9593</TotalTime>
  <Words>573</Words>
  <Application>Microsoft Office PowerPoint</Application>
  <PresentationFormat>Widescreen</PresentationFormat>
  <Paragraphs>34</Paragraphs>
  <Slides>5</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vt:i4>
      </vt:variant>
    </vt:vector>
  </HeadingPairs>
  <TitlesOfParts>
    <vt:vector size="9" baseType="lpstr">
      <vt:lpstr>Arial</vt:lpstr>
      <vt:lpstr>Calibri</vt:lpstr>
      <vt:lpstr>Calibri Light</vt:lpstr>
      <vt:lpstr>Office Theme</vt:lpstr>
      <vt:lpstr>Morals: mm-wave 5G and Weather Forecasting</vt:lpstr>
      <vt:lpstr>Almost everything you need to know about mm-wave 5G</vt:lpstr>
      <vt:lpstr>Perspective on the path to auction 102 &amp; US current position (-28 dBW/200MHz).  </vt:lpstr>
      <vt:lpstr>Potential Solution: Real-Time Geographical Spectrum Sharing (RGSS)</vt:lpstr>
      <vt:lpstr>The Broader Question: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elliot</dc:creator>
  <cp:lastModifiedBy>elliot</cp:lastModifiedBy>
  <cp:revision>282</cp:revision>
  <cp:lastPrinted>2019-09-18T18:09:05Z</cp:lastPrinted>
  <dcterms:created xsi:type="dcterms:W3CDTF">2019-07-11T18:44:25Z</dcterms:created>
  <dcterms:modified xsi:type="dcterms:W3CDTF">2019-10-01T01:43:39Z</dcterms:modified>
</cp:coreProperties>
</file>