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290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C1nmB2LiNiuV2Nu1ypvGg==" hashData="oxIZiRliZGEJXfDOfgfBdiagGKJiNrfLa09lARJyJMyR2fdaH0DYOqaKk1/xiAlD6cp1sXwgccGBIF3EKjTX1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422"/>
    <a:srgbClr val="0C234C"/>
    <a:srgbClr val="C0C0C0"/>
    <a:srgbClr val="FFFFFF"/>
    <a:srgbClr val="996633"/>
    <a:srgbClr val="00297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77230" autoAdjust="0"/>
  </p:normalViewPr>
  <p:slideViewPr>
    <p:cSldViewPr snapToGrid="0">
      <p:cViewPr varScale="1">
        <p:scale>
          <a:sx n="100" d="100"/>
          <a:sy n="100" d="100"/>
        </p:scale>
        <p:origin x="13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C14AA-D839-45EA-BEC1-84DB8CF65576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CF22-EEB2-43F9-9A05-A7B70AE6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9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just one hour in one day can produce </a:t>
            </a:r>
            <a:r>
              <a:rPr lang="en-US" dirty="0" err="1"/>
              <a:t>dramtic</a:t>
            </a:r>
            <a:r>
              <a:rPr lang="en-US" dirty="0"/>
              <a:t> differences in the orbital lifetime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5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would like to present here that lifetime estimates should be incorporated into launch window analysis</a:t>
            </a:r>
          </a:p>
          <a:p>
            <a:endParaRPr lang="en-US" dirty="0"/>
          </a:p>
          <a:p>
            <a:r>
              <a:rPr lang="en-US" dirty="0"/>
              <a:t>One way of doing this is to perform a similar propagations that were used to create the initial map but instead propagated forward until reentry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8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Slight differences: semi analytical </a:t>
            </a:r>
            <a:r>
              <a:rPr lang="en-US" dirty="0" err="1"/>
              <a:t>Halphen</a:t>
            </a:r>
            <a:r>
              <a:rPr lang="en-US" dirty="0"/>
              <a:t> method has demise as the instantaneous perigee height where as Thalassa is radius vector going below a set limit </a:t>
            </a:r>
          </a:p>
          <a:p>
            <a:r>
              <a:rPr lang="en-US" dirty="0"/>
              <a:t>Smooth vs oscillations: </a:t>
            </a:r>
            <a:r>
              <a:rPr lang="en-US" dirty="0" err="1"/>
              <a:t>Histroic</a:t>
            </a:r>
            <a:r>
              <a:rPr lang="en-US" dirty="0"/>
              <a:t> figure is averages over the moons orbit therefore the oscillations are due </a:t>
            </a:r>
            <a:r>
              <a:rPr lang="en-US" dirty="0" err="1"/>
              <a:t>ot</a:t>
            </a:r>
            <a:r>
              <a:rPr lang="en-US" dirty="0"/>
              <a:t> the short period terms caused by the moon</a:t>
            </a:r>
          </a:p>
          <a:p>
            <a:r>
              <a:rPr lang="en-US" dirty="0"/>
              <a:t>We expect slight differences due to the higher fidelity model provided by Thalassa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8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why there are bands through the launch window. As RAAN decreases, the node of the moon is also changing. The combination yields a constant lifetime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2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why there are bands through the launch window. As RAAN decreases, the node of the moon is also changing. The combination yields a constant lifetime </a:t>
            </a:r>
          </a:p>
          <a:p>
            <a:endParaRPr lang="en-US" dirty="0"/>
          </a:p>
          <a:p>
            <a:r>
              <a:rPr lang="en-US" dirty="0"/>
              <a:t>Now </a:t>
            </a:r>
            <a:r>
              <a:rPr lang="en-US" dirty="0" err="1"/>
              <a:t>unfortunantly</a:t>
            </a:r>
            <a:r>
              <a:rPr lang="en-US" dirty="0"/>
              <a:t>, EGO was not launched within this launch window nor with the nominal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97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 most of the conditions are the same except for the large 20,000 km increase in 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83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just say that the TLEs were transformed?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73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begs to question whether or not the object being tracked 30 years later is actually the same EGO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81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53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thrown out of data </a:t>
            </a:r>
          </a:p>
          <a:p>
            <a:r>
              <a:rPr lang="en-US" dirty="0"/>
              <a:t>Take out the outlier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Compliance with guidelines: Placement of proposed mega </a:t>
            </a:r>
            <a:r>
              <a:rPr lang="en-US" dirty="0" err="1"/>
              <a:t>consellations</a:t>
            </a:r>
            <a:r>
              <a:rPr lang="en-US" dirty="0"/>
              <a:t> that will be placed in already congested areas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40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thrown out of data </a:t>
            </a:r>
          </a:p>
          <a:p>
            <a:r>
              <a:rPr lang="en-US" dirty="0"/>
              <a:t>Add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3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thrown out of data </a:t>
            </a:r>
          </a:p>
          <a:p>
            <a:r>
              <a:rPr lang="en-US" dirty="0"/>
              <a:t>Add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4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conditions are not very different from the nominal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27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thrown out of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thrown out of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14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52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Ideally we would want to superimpose other constraints onto this map and choose a launch date/time so we avoid choosing a launch time that would yield a large lifetime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16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3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 dynamics? Or dominate dynamics?</a:t>
            </a:r>
          </a:p>
          <a:p>
            <a:r>
              <a:rPr lang="en-US" dirty="0"/>
              <a:t>Such short time at perigee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6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launch conditions/orbital elements are set except for RAAN, we can attain different orbits corresponding to different nodes. </a:t>
            </a:r>
          </a:p>
          <a:p>
            <a:endParaRPr lang="en-US" dirty="0"/>
          </a:p>
          <a:p>
            <a:r>
              <a:rPr lang="en-US" dirty="0"/>
              <a:t>Keeping all orbital elements constant we can achieve different lifetimes based on launching in different nodes</a:t>
            </a:r>
          </a:p>
          <a:p>
            <a:endParaRPr lang="en-US" dirty="0"/>
          </a:p>
          <a:p>
            <a:r>
              <a:rPr lang="en-US" dirty="0"/>
              <a:t>We can change the node launched into by varying the time of day ( </a:t>
            </a:r>
            <a:r>
              <a:rPr lang="en-US" dirty="0" err="1"/>
              <a:t>precess</a:t>
            </a:r>
            <a:r>
              <a:rPr lang="en-US" dirty="0"/>
              <a:t> 360 in 24 hours… 15 </a:t>
            </a:r>
            <a:r>
              <a:rPr lang="en-US" dirty="0" err="1"/>
              <a:t>deg</a:t>
            </a:r>
            <a:r>
              <a:rPr lang="en-US" dirty="0"/>
              <a:t> in an hour)</a:t>
            </a:r>
          </a:p>
          <a:p>
            <a:endParaRPr lang="en-US" dirty="0"/>
          </a:p>
          <a:p>
            <a:r>
              <a:rPr lang="en-US" dirty="0"/>
              <a:t>If constant node is selected the time of day to launch into that node decreases by 4 min the subsequent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1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now on refer to as EGO (Eccentric Geophysical Observatory)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1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now on refer to as EGO (Eccentric Geophysical Observatory)</a:t>
            </a:r>
          </a:p>
          <a:p>
            <a:r>
              <a:rPr lang="en-US" dirty="0"/>
              <a:t>Using these fixed initial conditions, as stated before, the time of day launched can be altered by varying the RAAN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1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Outline created by numerical  semi-analytical </a:t>
            </a:r>
            <a:r>
              <a:rPr lang="en-US" dirty="0" err="1"/>
              <a:t>Halphen</a:t>
            </a:r>
            <a:r>
              <a:rPr lang="en-US" dirty="0"/>
              <a:t> method simulations to have at least a lifetime of one year </a:t>
            </a:r>
          </a:p>
          <a:p>
            <a:endParaRPr lang="en-US" dirty="0"/>
          </a:p>
          <a:p>
            <a:r>
              <a:rPr lang="en-US" dirty="0"/>
              <a:t>Reversals are due </a:t>
            </a:r>
            <a:r>
              <a:rPr lang="en-US" dirty="0" err="1"/>
              <a:t>ti</a:t>
            </a:r>
            <a:r>
              <a:rPr lang="en-US" dirty="0"/>
              <a:t> short period effects if the sun (repeats every half year)</a:t>
            </a:r>
          </a:p>
          <a:p>
            <a:endParaRPr lang="en-US" dirty="0"/>
          </a:p>
          <a:p>
            <a:r>
              <a:rPr lang="en-US" dirty="0"/>
              <a:t>Within this window, constraints are imposed such as time until </a:t>
            </a:r>
            <a:r>
              <a:rPr lang="en-US" dirty="0" err="1"/>
              <a:t>ecliplse</a:t>
            </a:r>
            <a:r>
              <a:rPr lang="en-US" dirty="0"/>
              <a:t> and darkness at injection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Outline created by numerical  semi-analytical </a:t>
            </a:r>
            <a:r>
              <a:rPr lang="en-US" dirty="0" err="1"/>
              <a:t>Halphen</a:t>
            </a:r>
            <a:r>
              <a:rPr lang="en-US" dirty="0"/>
              <a:t> method simulations to have at least a lifetime of one year </a:t>
            </a:r>
          </a:p>
          <a:p>
            <a:endParaRPr lang="en-US" dirty="0"/>
          </a:p>
          <a:p>
            <a:r>
              <a:rPr lang="en-US" dirty="0"/>
              <a:t>Reversals are due </a:t>
            </a:r>
            <a:r>
              <a:rPr lang="en-US" dirty="0" err="1"/>
              <a:t>ti</a:t>
            </a:r>
            <a:r>
              <a:rPr lang="en-US" dirty="0"/>
              <a:t> short period effects if the sun (repeats every half year)</a:t>
            </a:r>
          </a:p>
          <a:p>
            <a:endParaRPr lang="en-US" dirty="0"/>
          </a:p>
          <a:p>
            <a:r>
              <a:rPr lang="en-US" dirty="0"/>
              <a:t>Within this window, constraints are imposed such as time until </a:t>
            </a:r>
            <a:r>
              <a:rPr lang="en-US" dirty="0" err="1"/>
              <a:t>ecliplse</a:t>
            </a:r>
            <a:r>
              <a:rPr lang="en-US" dirty="0"/>
              <a:t> and darkness at injection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7CF22-EEB2-43F9-9A05-A7B70AE64C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2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5CF70-D342-48E6-AF34-F36748E0B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47" y="709934"/>
            <a:ext cx="9144000" cy="22078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4D7648-0266-407A-BBE8-6018E85AF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847" y="3049967"/>
            <a:ext cx="9144000" cy="8237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6842AB-E7A8-4723-967E-D1049934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441-2DA0-4419-9583-27D91D96F8C8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ACA2E6-1946-46F9-A809-E93F24E7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A74910-BD9F-4187-B95C-D9339A5D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42B5D2D-F0AD-4DCA-A5F1-8F635F261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588" y="3989388"/>
            <a:ext cx="9144000" cy="9652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49556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BDC2D-16C8-4984-8D31-298A86D2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CB7AA5-05E9-4651-975B-9C0584970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C96B8-7011-4DD3-9DC2-76B65F22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7180-211A-42E2-8F67-356760B43822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7D217D-DEA8-4215-BF2E-47447EEA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dynamical Placement of Mega-Constellations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36DA29-BA70-4894-8930-BBC0CCD5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433B29-CC9C-47E4-A382-6E15DCDA4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157A61-50C7-42F1-A19A-565D9342A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D753AB-2514-4148-B66F-DBCDFC0F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3D3B-BD6D-4523-8F07-57CD74337439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F22DC9-A0B5-4056-96E8-8CE7321D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dynamical Placement of Mega-Constellations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F1608F-3284-4F2D-9140-153D38DD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6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338AA-4778-4F5D-8920-9DD21276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543B61-0779-4543-889D-4FE24F66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864303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0D26B0-0B8A-43CB-B030-2573FE7F0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381" y="136525"/>
            <a:ext cx="844827" cy="790929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2AE65BA-1BE1-4FC8-9903-C948FF4A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313603B-C8EE-445B-A1C8-B843A780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127CC95-BBDA-4ADD-81E0-1FF6334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24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78A8D-5F3E-404D-9138-AFC90C3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D10433-BF37-4D5D-B6E9-8DE49DA0A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E8BE5C-1A82-4D67-AA82-1ABE2957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ED5F-7EEF-4A1F-8DBD-5EEDCF6B9CF8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89D7AB-EBC7-4B47-BF56-4A77495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dynamical Placement of Mega-Constellations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5A3135-36E2-4F40-AB40-A04341CF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EBFE3D0-1284-4876-9C07-85E7F88F2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381" y="136525"/>
            <a:ext cx="844827" cy="7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228B5-4DB4-4CE5-B226-57DE3777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B7522B-DD7D-45ED-8DF7-0CA597C87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3102E9-0070-4A50-B273-E729190C3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256B47-100D-48B4-9E9D-971BD5AE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938B-0A57-4DC1-B3C0-30CD9F7D1581}" type="datetime1">
              <a:rPr lang="en-US" smtClean="0"/>
              <a:t>11/13/18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93466F-D0A8-4400-A95F-E938E2A7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dynamical Placement of Mega-Constellations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F1C477-4DD5-4016-91D6-031802D4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C63277-35E3-46A0-B9F6-1A989BB58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381" y="136525"/>
            <a:ext cx="844827" cy="7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6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D0202-E4D7-4C3E-98CF-11970DC1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6785F6-8D0A-4141-B204-521F7677F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69866A-2920-4EC1-BD89-BF9B56E0F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6C8F0B-26D9-4119-A8C3-CFC8E0561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C280C2-5E83-41CA-9D83-E9CC7A07B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4B6E080-D03C-4EF4-8EF5-C8E6A966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151B-B056-4C44-8E85-C09728AE4879}" type="datetime1">
              <a:rPr lang="en-US" smtClean="0"/>
              <a:t>11/13/18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B73717-4646-43B2-925C-7E42DCC0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dynamical Placement of Mega-Constellations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149ABCC-C292-4F7A-B3A7-901A7BD1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556E662-C756-45CA-B1D8-8CA95296D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381" y="136525"/>
            <a:ext cx="844827" cy="7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FED5B-4743-4DBC-BC30-66EFF615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2AEEAB-7288-4FF7-B188-73BD6EC7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3C8D-FB51-4A80-8ED0-AD39FFC415E8}" type="datetime1">
              <a:rPr lang="en-US" smtClean="0"/>
              <a:t>11/13/18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589E17-0C97-44D1-921C-6D17227A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dynamical Placement of Mega-Constellations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E782BD-4C70-4970-9F84-6B9E20D5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BA0857-888C-4885-B80C-00E817881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381" y="136525"/>
            <a:ext cx="844827" cy="7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A0B1D4-01BF-41C5-A3D7-2C81B7D4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86DF-FEC8-4FA6-BA07-772D2E1EB65D}" type="datetime1">
              <a:rPr lang="en-US" smtClean="0"/>
              <a:t>11/13/18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BF36BB-D5BC-4662-968C-A6877E1E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dynamical Placement of Mega-Constellations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313CCB-E4E6-4587-BAAB-C10668D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1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8CA19-1E23-4D43-A260-EF23E77C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83C798-C8B7-4BC1-9C32-9FB0E47B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31AF42-59A7-4F4F-A55F-BCB1ED3C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97678A-9B7A-4548-A8CD-63242EC7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878-ADE7-4896-936F-5764D1EB8F26}" type="datetime1">
              <a:rPr lang="en-US" smtClean="0"/>
              <a:t>11/13/18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EDF24A-40FB-4F85-8734-6400849C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dynamical Placement of Mega-Constellations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EFB9DD-FE87-4665-A517-59430CD5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48ED0-9146-48E2-A542-D892058A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39DC131-CDCB-46CD-8E49-742E385A3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227323-44AE-41A1-9F57-F8BEDE522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928E69-2818-4489-9502-7B8B48C1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6A69-0496-42FC-AE28-C249DACF13F8}" type="datetime1">
              <a:rPr lang="en-US" smtClean="0"/>
              <a:t>11/13/18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F3A4F7-5D30-4D78-AFBA-CEA82D56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dynamical Placement of Mega-Constellations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E11A52-0717-4217-B308-2DF4F98C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3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E72C78-4666-4C5D-811F-8ED59ADA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7F9767-577B-4F2B-978A-07DE3D707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F0D8F9-9C10-4D58-9E3D-A4A51A213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098E-619A-4BDF-AFD1-C05AC4773365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1DD339-DD4E-4432-BC56-2D336412C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4C4624-7AF5-435F-8D1E-94D7E5109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54D94-57B5-42BD-BD0A-4BFCF81E67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1BD9030-C687-4F2E-BBA8-B1C757DD35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381" y="136525"/>
            <a:ext cx="844827" cy="7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4A35F-3D3B-4E90-B8B2-3F158801F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AB0422"/>
                </a:solidFill>
              </a:rPr>
              <a:t>Lifetime Analysis in Launch Window Maps:</a:t>
            </a:r>
            <a:br>
              <a:rPr lang="en-US" b="1" dirty="0">
                <a:solidFill>
                  <a:srgbClr val="AB0422"/>
                </a:solidFill>
              </a:rPr>
            </a:br>
            <a:r>
              <a:rPr lang="en-US" sz="3600" b="1" dirty="0">
                <a:solidFill>
                  <a:srgbClr val="AB0422"/>
                </a:solidFill>
              </a:rPr>
              <a:t>Designing Satellite Orbits for Demise</a:t>
            </a:r>
            <a:endParaRPr lang="en-US" b="1" dirty="0">
              <a:solidFill>
                <a:srgbClr val="AB0422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898D28-B75F-4195-A66C-B19C858B8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847" y="3528352"/>
            <a:ext cx="9144000" cy="82376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C234C"/>
                </a:solidFill>
              </a:rPr>
              <a:t>Hossein </a:t>
            </a:r>
            <a:r>
              <a:rPr lang="en-US" dirty="0" err="1">
                <a:solidFill>
                  <a:srgbClr val="0C234C"/>
                </a:solidFill>
              </a:rPr>
              <a:t>Namazyfard</a:t>
            </a:r>
            <a:r>
              <a:rPr lang="en-US" dirty="0">
                <a:solidFill>
                  <a:srgbClr val="0C234C"/>
                </a:solidFill>
              </a:rPr>
              <a:t>, Dr. Aaron J. Rosengren, Dr. Davide Amato</a:t>
            </a:r>
            <a:r>
              <a:rPr lang="en-US" baseline="30000" dirty="0">
                <a:solidFill>
                  <a:srgbClr val="0C234C"/>
                </a:solidFill>
              </a:rPr>
              <a:t> 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41222E4-D56E-4D08-BE4F-B59ED40F6A5A}"/>
              </a:ext>
            </a:extLst>
          </p:cNvPr>
          <p:cNvSpPr txBox="1">
            <a:spLocks/>
          </p:cNvSpPr>
          <p:nvPr/>
        </p:nvSpPr>
        <p:spPr>
          <a:xfrm>
            <a:off x="509847" y="3940234"/>
            <a:ext cx="9144000" cy="823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996633"/>
                </a:solidFill>
              </a:rPr>
              <a:t>The University of Arizona, Tucson, AZ, United States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CB2A275E-B538-4B71-948F-5C78DF4D466D}"/>
              </a:ext>
            </a:extLst>
          </p:cNvPr>
          <p:cNvSpPr txBox="1">
            <a:spLocks/>
          </p:cNvSpPr>
          <p:nvPr/>
        </p:nvSpPr>
        <p:spPr>
          <a:xfrm>
            <a:off x="509847" y="5391512"/>
            <a:ext cx="9144000" cy="823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arenR"/>
            </a:pPr>
            <a:endParaRPr lang="en-US" sz="18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2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F7A3-91A1-2F42-8876-55A88FD6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Eccentric Geophysical Observatory (EGO)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1FDE-40B7-D645-83E8-88714645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86430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OGO 1 1964-054A Launched: 5 Sept. 1964 HEO (still in orbit)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8A672-1159-794C-812F-25FA3DEE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2F778-D3F8-9D47-9E5F-55B89FD3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BF8E-451A-1D4B-9575-4D1B81B2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1772C9E-FE03-7B4B-B6EE-8B46543BE146}"/>
              </a:ext>
            </a:extLst>
          </p:cNvPr>
          <p:cNvSpPr/>
          <p:nvPr/>
        </p:nvSpPr>
        <p:spPr>
          <a:xfrm>
            <a:off x="1028700" y="1851603"/>
            <a:ext cx="7645400" cy="43439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C138C4-EDCF-794E-8FA0-B35C38B55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10941"/>
              </p:ext>
            </p:extLst>
          </p:nvPr>
        </p:nvGraphicFramePr>
        <p:xfrm>
          <a:off x="330200" y="2573132"/>
          <a:ext cx="65024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303279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120638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204140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0619623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Nominal Orbital Parameters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80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Semi-major Axis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Eccentricity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Inclination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Arg. Perigee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62,066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0.8929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30.807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-45.596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518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23DAA4-DD89-D74B-B57D-C683E37BC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10250"/>
              </p:ext>
            </p:extLst>
          </p:nvPr>
        </p:nvGraphicFramePr>
        <p:xfrm>
          <a:off x="330200" y="3912721"/>
          <a:ext cx="6629400" cy="178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5303279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61206382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02041402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30619623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93567977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4098654397"/>
                    </a:ext>
                  </a:extLst>
                </a:gridCol>
              </a:tblGrid>
              <a:tr h="488129">
                <a:tc gridSpan="6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Burnout Conditions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2409"/>
                  </a:ext>
                </a:extLst>
              </a:tr>
              <a:tr h="618296">
                <a:tc>
                  <a:txBody>
                    <a:bodyPr/>
                    <a:lstStyle/>
                    <a:p>
                      <a:r>
                        <a:rPr lang="en-US" sz="1600" b="1" dirty="0"/>
                        <a:t>Geocentric Latitude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Terrestrial Longitude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Geocentric Height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Spacecraft Velocity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Launch Azimuth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Flight Path Angle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0146"/>
                  </a:ext>
                </a:extLst>
              </a:tr>
              <a:tr h="683380">
                <a:tc>
                  <a:txBody>
                    <a:bodyPr/>
                    <a:lstStyle/>
                    <a:p>
                      <a:r>
                        <a:rPr lang="en-US" dirty="0"/>
                        <a:t>-28.28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111.902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281.621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10.645 km/s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66.355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1.4715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5180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FDDBA2F-684D-DD41-B644-EEEAAFBF6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739" y="2573132"/>
            <a:ext cx="4299697" cy="29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6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57C3A6-A9A5-D344-8BDF-5BAC6E1A7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271" y="136525"/>
            <a:ext cx="7355458" cy="6209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1D87-C663-EA47-8998-3D315E7D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39FE-A6D4-9143-9AE6-CB0EE2CA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7E191-9FC0-2E42-B6EF-FDB0A34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6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57C3A6-A9A5-D344-8BDF-5BAC6E1A7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271" y="136525"/>
            <a:ext cx="7355458" cy="6209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1D87-C663-EA47-8998-3D315E7D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39FE-A6D4-9143-9AE6-CB0EE2CA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7E191-9FC0-2E42-B6EF-FDB0A34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BC2A0E9-32C9-6141-8C97-2B4E3F6510E3}"/>
              </a:ext>
            </a:extLst>
          </p:cNvPr>
          <p:cNvSpPr/>
          <p:nvPr/>
        </p:nvSpPr>
        <p:spPr>
          <a:xfrm>
            <a:off x="3517900" y="1117600"/>
            <a:ext cx="1270000" cy="698500"/>
          </a:xfrm>
          <a:prstGeom prst="rtTriangl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5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57C3A6-A9A5-D344-8BDF-5BAC6E1A7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271" y="136525"/>
            <a:ext cx="7355458" cy="6209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1D87-C663-EA47-8998-3D315E7D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39FE-A6D4-9143-9AE6-CB0EE2CA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7E191-9FC0-2E42-B6EF-FDB0A34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74A2C-C72A-FE40-8D19-DE9661D77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726799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57C3A6-A9A5-D344-8BDF-5BAC6E1A7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271" y="136525"/>
            <a:ext cx="7355458" cy="6209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1D87-C663-EA47-8998-3D315E7D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39FE-A6D4-9143-9AE6-CB0EE2CA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7E191-9FC0-2E42-B6EF-FDB0A34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1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57C3A6-A9A5-D344-8BDF-5BAC6E1A7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271" y="136525"/>
            <a:ext cx="7355458" cy="6209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1D87-C663-EA47-8998-3D315E7D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39FE-A6D4-9143-9AE6-CB0EE2CA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7E191-9FC0-2E42-B6EF-FDB0A34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15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19DDB8-792D-194C-A867-36C2C19BAB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469" y="368299"/>
            <a:ext cx="6752469" cy="53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3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57C3A6-A9A5-D344-8BDF-5BAC6E1A7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33" y="146601"/>
            <a:ext cx="7355458" cy="6209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1D87-C663-EA47-8998-3D315E7D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7E191-9FC0-2E42-B6EF-FDB0A34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16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19DDB8-792D-194C-A867-36C2C19BAB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131" y="378375"/>
            <a:ext cx="6752469" cy="53429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EB0DBB-89DC-5C49-9848-BFF55DB8062B}"/>
              </a:ext>
            </a:extLst>
          </p:cNvPr>
          <p:cNvSpPr txBox="1"/>
          <p:nvPr/>
        </p:nvSpPr>
        <p:spPr>
          <a:xfrm>
            <a:off x="8820791" y="3166679"/>
            <a:ext cx="3161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Combination of resonant angles dictate the orbital lifetime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6C859A-B404-9646-88DA-4787076EFE58}"/>
                  </a:ext>
                </a:extLst>
              </p:cNvPr>
              <p:cNvSpPr txBox="1"/>
              <p:nvPr/>
            </p:nvSpPr>
            <p:spPr>
              <a:xfrm>
                <a:off x="8820791" y="2722377"/>
                <a:ext cx="27821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𝑚𝑜𝑜𝑛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6C859A-B404-9646-88DA-4787076E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91" y="2722377"/>
                <a:ext cx="2782108" cy="307777"/>
              </a:xfrm>
              <a:prstGeom prst="rect">
                <a:avLst/>
              </a:prstGeom>
              <a:blipFill>
                <a:blip r:embed="rId6"/>
                <a:stretch>
                  <a:fillRect l="-455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C196B4-A38A-F541-A9FB-90952CDF3248}"/>
                  </a:ext>
                </a:extLst>
              </p:cNvPr>
              <p:cNvSpPr txBox="1"/>
              <p:nvPr/>
            </p:nvSpPr>
            <p:spPr>
              <a:xfrm>
                <a:off x="8820791" y="2334603"/>
                <a:ext cx="2796022" cy="319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 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𝑚𝑜𝑜𝑛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C196B4-A38A-F541-A9FB-90952CDF3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91" y="2334603"/>
                <a:ext cx="2796022" cy="319511"/>
              </a:xfrm>
              <a:prstGeom prst="rect">
                <a:avLst/>
              </a:prstGeom>
              <a:blipFill>
                <a:blip r:embed="rId7"/>
                <a:stretch>
                  <a:fillRect l="-452" t="-11538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57C3A6-A9A5-D344-8BDF-5BAC6E1A7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33" y="146601"/>
            <a:ext cx="7355458" cy="6209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1D87-C663-EA47-8998-3D315E7D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7E191-9FC0-2E42-B6EF-FDB0A34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17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19DDB8-792D-194C-A867-36C2C19BAB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131" y="378375"/>
            <a:ext cx="6752469" cy="53429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EB0DBB-89DC-5C49-9848-BFF55DB8062B}"/>
              </a:ext>
            </a:extLst>
          </p:cNvPr>
          <p:cNvSpPr txBox="1"/>
          <p:nvPr/>
        </p:nvSpPr>
        <p:spPr>
          <a:xfrm>
            <a:off x="8820791" y="3166679"/>
            <a:ext cx="3161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Combination of resonant angles dictate the orbital lifetime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Lunar nodal precession period = 18.6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Terrestrial nodal precession period = 24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6C859A-B404-9646-88DA-4787076EFE58}"/>
                  </a:ext>
                </a:extLst>
              </p:cNvPr>
              <p:cNvSpPr txBox="1"/>
              <p:nvPr/>
            </p:nvSpPr>
            <p:spPr>
              <a:xfrm>
                <a:off x="8820791" y="2722377"/>
                <a:ext cx="2726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𝑚𝑜𝑜𝑛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6C859A-B404-9646-88DA-4787076E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91" y="2722377"/>
                <a:ext cx="2726003" cy="307777"/>
              </a:xfrm>
              <a:prstGeom prst="rect">
                <a:avLst/>
              </a:prstGeom>
              <a:blipFill>
                <a:blip r:embed="rId6"/>
                <a:stretch>
                  <a:fillRect l="-1395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C196B4-A38A-F541-A9FB-90952CDF3248}"/>
                  </a:ext>
                </a:extLst>
              </p:cNvPr>
              <p:cNvSpPr txBox="1"/>
              <p:nvPr/>
            </p:nvSpPr>
            <p:spPr>
              <a:xfrm>
                <a:off x="8820791" y="2266341"/>
                <a:ext cx="2739916" cy="319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0≈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𝑚𝑜𝑜𝑛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C196B4-A38A-F541-A9FB-90952CDF3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91" y="2266341"/>
                <a:ext cx="2739916" cy="319511"/>
              </a:xfrm>
              <a:prstGeom prst="rect">
                <a:avLst/>
              </a:prstGeom>
              <a:blipFill>
                <a:blip r:embed="rId7"/>
                <a:stretch>
                  <a:fillRect l="-1389" t="-740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D4882F-195C-A441-ADE1-960B8D67E2B0}"/>
                  </a:ext>
                </a:extLst>
              </p:cNvPr>
              <p:cNvSpPr txBox="1"/>
              <p:nvPr/>
            </p:nvSpPr>
            <p:spPr>
              <a:xfrm>
                <a:off x="4091010" y="6394063"/>
                <a:ext cx="6873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𝑚𝑜𝑜𝑛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D4882F-195C-A441-ADE1-960B8D67E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10" y="6394063"/>
                <a:ext cx="687303" cy="276999"/>
              </a:xfrm>
              <a:prstGeom prst="rect">
                <a:avLst/>
              </a:prstGeom>
              <a:blipFill>
                <a:blip r:embed="rId8"/>
                <a:stretch>
                  <a:fillRect l="-545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5F4C2E-A70B-7744-9F86-E1B6063E47B2}"/>
                  </a:ext>
                </a:extLst>
              </p:cNvPr>
              <p:cNvSpPr/>
              <p:nvPr/>
            </p:nvSpPr>
            <p:spPr>
              <a:xfrm rot="16200000">
                <a:off x="269841" y="2982012"/>
                <a:ext cx="394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5F4C2E-A70B-7744-9F86-E1B6063E4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9841" y="2982012"/>
                <a:ext cx="39465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51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CBB2-CC30-3F46-ADA4-F9E139EC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 Actual Launch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28D39-BBB3-0845-82F1-31DF488F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BD223-3F1B-0F4E-A30F-B3812E2C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D9D7C-16A9-2645-B656-972699F5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D1808C8-2314-2945-AA6E-EA4B8A57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23" y="2065867"/>
            <a:ext cx="9414979" cy="376966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1F16048-CCD3-594B-B7E5-5F1ED06C4C2A}"/>
              </a:ext>
            </a:extLst>
          </p:cNvPr>
          <p:cNvSpPr/>
          <p:nvPr/>
        </p:nvSpPr>
        <p:spPr>
          <a:xfrm>
            <a:off x="1044023" y="4337222"/>
            <a:ext cx="9414979" cy="53133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7B547-30A5-EE49-B5E6-AD287D7240C0}"/>
              </a:ext>
            </a:extLst>
          </p:cNvPr>
          <p:cNvSpPr txBox="1"/>
          <p:nvPr/>
        </p:nvSpPr>
        <p:spPr>
          <a:xfrm>
            <a:off x="8616125" y="5835535"/>
            <a:ext cx="18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Shute, 1966 P&amp;SS</a:t>
            </a:r>
          </a:p>
        </p:txBody>
      </p:sp>
    </p:spTree>
    <p:extLst>
      <p:ext uri="{BB962C8B-B14F-4D97-AF65-F5344CB8AC3E}">
        <p14:creationId xmlns:p14="http://schemas.microsoft.com/office/powerpoint/2010/main" val="133205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A479-E140-9C45-A64E-1DFF245C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 Actual Launch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FA550-962B-DB40-8F1B-40D0FDF4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2F427-9DDC-604F-93CB-539B57BF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6C6E-8B12-5E4B-BCE8-150C3E94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4D7C7F-CFB0-1F4B-872A-3FB9CCA73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598" y="2507059"/>
            <a:ext cx="6542804" cy="18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9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555A-4129-C443-953A-70FA9FD7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Orbiting Debris: A Space Environment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020A0-0F29-084D-943B-5B0314B3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64" y="2708997"/>
            <a:ext cx="10515600" cy="14400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“Space operations should comply with a general rule of the National Park Service: </a:t>
            </a:r>
            <a:r>
              <a:rPr lang="en-US" b="1" dirty="0"/>
              <a:t>What you take in, you must take out”</a:t>
            </a:r>
          </a:p>
          <a:p>
            <a:pPr marL="0" indent="0" algn="r">
              <a:buNone/>
            </a:pPr>
            <a:r>
              <a:rPr lang="en-US" sz="2400" dirty="0"/>
              <a:t>-Joseph P. Loftus, Jr/NASA Johnson Space Center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F9C9-D5F2-1544-AF29-D2F7183A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C658-FD9D-0E4C-9E96-F6892D41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5DB99-C22E-A848-AC44-B57A8615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37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A479-E140-9C45-A64E-1DFF245C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 Actual Launch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FA550-962B-DB40-8F1B-40D0FDF4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2F427-9DDC-604F-93CB-539B57BF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6C6E-8B12-5E4B-BCE8-150C3E94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134637-7621-EB4A-B4C9-6977A327E144}"/>
              </a:ext>
            </a:extLst>
          </p:cNvPr>
          <p:cNvSpPr txBox="1">
            <a:spLocks/>
          </p:cNvSpPr>
          <p:nvPr/>
        </p:nvSpPr>
        <p:spPr>
          <a:xfrm>
            <a:off x="158087" y="1639887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EGO was officially retired in 1970</a:t>
            </a:r>
          </a:p>
          <a:p>
            <a:pPr lvl="1"/>
            <a:r>
              <a:rPr lang="en-US" sz="1600" dirty="0"/>
              <a:t>Only 6 years after launch</a:t>
            </a:r>
          </a:p>
          <a:p>
            <a:r>
              <a:rPr lang="en-US" sz="2000" dirty="0"/>
              <a:t>TLE data is sparse with a total of 12 observations from launch to retirement </a:t>
            </a:r>
          </a:p>
          <a:p>
            <a:pPr lvl="1"/>
            <a:r>
              <a:rPr lang="en-US" sz="1600" dirty="0"/>
              <a:t>Tracking then resumed in June, 2000</a:t>
            </a:r>
          </a:p>
          <a:p>
            <a:pPr lvl="1"/>
            <a:r>
              <a:rPr lang="en-US" sz="1600" dirty="0"/>
              <a:t>30 year gap!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94D44DCE-9862-1244-9C02-C34E35840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636" y="1253331"/>
            <a:ext cx="5221605" cy="4351338"/>
          </a:xfrm>
        </p:spPr>
      </p:pic>
    </p:spTree>
    <p:extLst>
      <p:ext uri="{BB962C8B-B14F-4D97-AF65-F5344CB8AC3E}">
        <p14:creationId xmlns:p14="http://schemas.microsoft.com/office/powerpoint/2010/main" val="4226294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A479-E140-9C45-A64E-1DFF245C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 Actual Launch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FA550-962B-DB40-8F1B-40D0FDF4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2F427-9DDC-604F-93CB-539B57BF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6C6E-8B12-5E4B-BCE8-150C3E94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21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134637-7621-EB4A-B4C9-6977A327E144}"/>
              </a:ext>
            </a:extLst>
          </p:cNvPr>
          <p:cNvSpPr txBox="1">
            <a:spLocks/>
          </p:cNvSpPr>
          <p:nvPr/>
        </p:nvSpPr>
        <p:spPr>
          <a:xfrm>
            <a:off x="158087" y="1639887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EGO was officially retired in 1970</a:t>
            </a:r>
          </a:p>
          <a:p>
            <a:pPr lvl="1"/>
            <a:r>
              <a:rPr lang="en-US" sz="1600" dirty="0"/>
              <a:t>Only 6 years after launch</a:t>
            </a:r>
          </a:p>
          <a:p>
            <a:r>
              <a:rPr lang="en-US" sz="2000" dirty="0"/>
              <a:t>TLE data is sparse with a total of 12 observations from launch to retirement </a:t>
            </a:r>
          </a:p>
          <a:p>
            <a:pPr lvl="1"/>
            <a:r>
              <a:rPr lang="en-US" sz="1600" dirty="0"/>
              <a:t>Tracking then resumed in June, 2000</a:t>
            </a:r>
          </a:p>
          <a:p>
            <a:pPr lvl="1"/>
            <a:r>
              <a:rPr lang="en-US" sz="1600" dirty="0"/>
              <a:t>30 year gap! </a:t>
            </a:r>
          </a:p>
          <a:p>
            <a:r>
              <a:rPr lang="en-US" sz="2000" dirty="0"/>
              <a:t>Propagating initial conditions provided by Shute 1966</a:t>
            </a:r>
          </a:p>
          <a:p>
            <a:pPr lvl="1"/>
            <a:r>
              <a:rPr lang="en-US" sz="1600" dirty="0"/>
              <a:t>Follows initial TLE trajectory </a:t>
            </a:r>
          </a:p>
          <a:p>
            <a:pPr lvl="1"/>
            <a:r>
              <a:rPr lang="en-US" sz="1600" dirty="0"/>
              <a:t>Reenters 16 years after launch</a:t>
            </a:r>
          </a:p>
          <a:p>
            <a:r>
              <a:rPr lang="en-US" sz="2000" dirty="0"/>
              <a:t>Is EGO actually still orbiting?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469C5144-6AD3-1D4A-975E-8DB046C24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195" y="1253331"/>
            <a:ext cx="5221605" cy="4351338"/>
          </a:xfrm>
        </p:spPr>
      </p:pic>
    </p:spTree>
    <p:extLst>
      <p:ext uri="{BB962C8B-B14F-4D97-AF65-F5344CB8AC3E}">
        <p14:creationId xmlns:p14="http://schemas.microsoft.com/office/powerpoint/2010/main" val="39911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CEAD-2BF4-0F45-B37E-7EE26832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TLE Comparison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6A59-094C-DF41-92F0-47AA69E9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5623-D354-3A45-9E3E-A0066A37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F090-D7E6-D949-B9F5-E5FDDF7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3BC0DC-5DC0-CB41-9F3F-D774B7480C89}"/>
              </a:ext>
            </a:extLst>
          </p:cNvPr>
          <p:cNvSpPr txBox="1">
            <a:spLocks/>
          </p:cNvSpPr>
          <p:nvPr/>
        </p:nvSpPr>
        <p:spPr>
          <a:xfrm>
            <a:off x="158087" y="1639887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Content Placeholder 19">
            <a:extLst>
              <a:ext uri="{FF2B5EF4-FFF2-40B4-BE49-F238E27FC236}">
                <a16:creationId xmlns:a16="http://schemas.microsoft.com/office/drawing/2014/main" id="{18E543C5-C8A8-E04C-A3AD-23421A252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195" y="1253331"/>
            <a:ext cx="5221605" cy="435133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9E630D-2477-9A45-B0B7-9ECCA79B612C}"/>
              </a:ext>
            </a:extLst>
          </p:cNvPr>
          <p:cNvSpPr txBox="1">
            <a:spLocks/>
          </p:cNvSpPr>
          <p:nvPr/>
        </p:nvSpPr>
        <p:spPr>
          <a:xfrm>
            <a:off x="310487" y="1792287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Questions: </a:t>
            </a:r>
          </a:p>
          <a:p>
            <a:pPr lvl="1"/>
            <a:r>
              <a:rPr lang="en-US" sz="1600" dirty="0"/>
              <a:t>Determine if the later TLEs correspond to the trajectory before the gap (i.e. Is it the same object?)</a:t>
            </a:r>
          </a:p>
          <a:p>
            <a:pPr lvl="1"/>
            <a:r>
              <a:rPr lang="en-US" sz="1600" dirty="0"/>
              <a:t>Would each individual TLE yield the same trajectory if analyzed separately? </a:t>
            </a:r>
          </a:p>
          <a:p>
            <a:pPr lvl="1"/>
            <a:r>
              <a:rPr lang="en-US" sz="1600" dirty="0"/>
              <a:t>If not, can the error of the individual TLEs be quantified?</a:t>
            </a:r>
          </a:p>
          <a:p>
            <a:pPr lvl="1"/>
            <a:r>
              <a:rPr lang="en-US" sz="1600" dirty="0"/>
              <a:t>Can launch conditions be found to recover the true trajectory?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7972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CEAD-2BF4-0F45-B37E-7EE26832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TLE Comparison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6A59-094C-DF41-92F0-47AA69E9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5623-D354-3A45-9E3E-A0066A37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F090-D7E6-D949-B9F5-E5FDDF7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3BC0DC-5DC0-CB41-9F3F-D774B7480C89}"/>
              </a:ext>
            </a:extLst>
          </p:cNvPr>
          <p:cNvSpPr txBox="1">
            <a:spLocks/>
          </p:cNvSpPr>
          <p:nvPr/>
        </p:nvSpPr>
        <p:spPr>
          <a:xfrm>
            <a:off x="158087" y="1639887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9E630D-2477-9A45-B0B7-9ECCA79B612C}"/>
              </a:ext>
            </a:extLst>
          </p:cNvPr>
          <p:cNvSpPr txBox="1">
            <a:spLocks/>
          </p:cNvSpPr>
          <p:nvPr/>
        </p:nvSpPr>
        <p:spPr>
          <a:xfrm>
            <a:off x="310487" y="1792287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Every observations after the gap converted to an osculating initial condition and propagated </a:t>
            </a:r>
          </a:p>
          <a:p>
            <a:r>
              <a:rPr lang="en-US" sz="2000" dirty="0"/>
              <a:t>Decay dates vary between Aug. 2020 and Feb. 2021</a:t>
            </a:r>
          </a:p>
          <a:p>
            <a:r>
              <a:rPr lang="en-US" sz="2000" dirty="0"/>
              <a:t>Begin to see convergence as observation becomes more recent</a:t>
            </a:r>
          </a:p>
          <a:p>
            <a:r>
              <a:rPr lang="en-US" sz="2000" dirty="0"/>
              <a:t>Average Decay Date: Aug 28, 2020</a:t>
            </a:r>
          </a:p>
          <a:p>
            <a:r>
              <a:rPr lang="en-US" sz="2000" dirty="0"/>
              <a:t>Ideally, each observation for an object should yield the same trajectory </a:t>
            </a:r>
          </a:p>
          <a:p>
            <a:pPr lvl="1"/>
            <a:r>
              <a:rPr lang="en-US" sz="1800" dirty="0"/>
              <a:t>There must be “errors” in each observation   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3C9FE-CB69-394D-85AA-81BE85F02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100" y="1297977"/>
            <a:ext cx="5473700" cy="42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61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CEAD-2BF4-0F45-B37E-7EE26832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TLE Comparison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6A59-094C-DF41-92F0-47AA69E9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F090-D7E6-D949-B9F5-E5FDDF7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3BC0DC-5DC0-CB41-9F3F-D774B7480C89}"/>
              </a:ext>
            </a:extLst>
          </p:cNvPr>
          <p:cNvSpPr txBox="1">
            <a:spLocks/>
          </p:cNvSpPr>
          <p:nvPr/>
        </p:nvSpPr>
        <p:spPr>
          <a:xfrm>
            <a:off x="158087" y="1639887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9E630D-2477-9A45-B0B7-9ECCA79B612C}"/>
              </a:ext>
            </a:extLst>
          </p:cNvPr>
          <p:cNvSpPr txBox="1">
            <a:spLocks/>
          </p:cNvSpPr>
          <p:nvPr/>
        </p:nvSpPr>
        <p:spPr>
          <a:xfrm>
            <a:off x="310486" y="1792287"/>
            <a:ext cx="11284613" cy="811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Backwards-propagate all observations to a common epoch: Nov. 10</a:t>
            </a:r>
            <a:r>
              <a:rPr lang="en-US" sz="2000" baseline="30000" dirty="0"/>
              <a:t>th</a:t>
            </a:r>
            <a:r>
              <a:rPr lang="en-US" sz="2000" dirty="0"/>
              <a:t>, 1994</a:t>
            </a:r>
          </a:p>
          <a:p>
            <a:r>
              <a:rPr lang="en-US" sz="2000" dirty="0"/>
              <a:t>Able to compare the distribution of orbital elements resulting from each observation 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0440A-0937-9247-8BC1-8A3509571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1" y="2506660"/>
            <a:ext cx="5221607" cy="4351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5A1BA1-5AEE-E043-B89A-31E760DCC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492" y="2506661"/>
            <a:ext cx="5221607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03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CEAD-2BF4-0F45-B37E-7EE26832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TLE Comparison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6A59-094C-DF41-92F0-47AA69E9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F090-D7E6-D949-B9F5-E5FDDF7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3BC0DC-5DC0-CB41-9F3F-D774B7480C89}"/>
              </a:ext>
            </a:extLst>
          </p:cNvPr>
          <p:cNvSpPr txBox="1">
            <a:spLocks/>
          </p:cNvSpPr>
          <p:nvPr/>
        </p:nvSpPr>
        <p:spPr>
          <a:xfrm>
            <a:off x="158087" y="1639887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9E630D-2477-9A45-B0B7-9ECCA79B612C}"/>
              </a:ext>
            </a:extLst>
          </p:cNvPr>
          <p:cNvSpPr txBox="1">
            <a:spLocks/>
          </p:cNvSpPr>
          <p:nvPr/>
        </p:nvSpPr>
        <p:spPr>
          <a:xfrm>
            <a:off x="310486" y="1792287"/>
            <a:ext cx="11284613" cy="811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Backwards-propagate all observations to a common epoch: Nov. 10</a:t>
            </a:r>
            <a:r>
              <a:rPr lang="en-US" sz="2000" baseline="30000" dirty="0"/>
              <a:t>th</a:t>
            </a:r>
            <a:r>
              <a:rPr lang="en-US" sz="2000" dirty="0"/>
              <a:t>, 1994</a:t>
            </a:r>
          </a:p>
          <a:p>
            <a:r>
              <a:rPr lang="en-US" sz="2000" dirty="0"/>
              <a:t>Able to compare the distribution of orbital elements resulting from each observation 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24235-1416-AA42-9E59-2793A2699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1" y="2506662"/>
            <a:ext cx="5221606" cy="4351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5615F-8AAC-084D-A98C-EC0EFE76C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493" y="2506662"/>
            <a:ext cx="52216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18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CEAD-2BF4-0F45-B37E-7EE26832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TLE Comparison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6A59-094C-DF41-92F0-47AA69E9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5623-D354-3A45-9E3E-A0066A37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F090-D7E6-D949-B9F5-E5FDDF7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3BC0DC-5DC0-CB41-9F3F-D774B7480C89}"/>
              </a:ext>
            </a:extLst>
          </p:cNvPr>
          <p:cNvSpPr txBox="1">
            <a:spLocks/>
          </p:cNvSpPr>
          <p:nvPr/>
        </p:nvSpPr>
        <p:spPr>
          <a:xfrm>
            <a:off x="158087" y="1639887"/>
            <a:ext cx="5292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288490-0DDD-6945-9F80-07C00552A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27478"/>
              </p:ext>
            </p:extLst>
          </p:nvPr>
        </p:nvGraphicFramePr>
        <p:xfrm>
          <a:off x="1829911" y="3073876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06858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732935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523232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976691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50763583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Distribution of Orbital Elements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4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Semi-major axis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Eccentricity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Inclination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RAAN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Arg. Perigee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9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559.61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9.613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43.003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44.889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6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80814.37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0.8597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20.351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201.876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290.143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30221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3492D2D-EBBD-CA4B-8B2A-055B90FD9388}"/>
              </a:ext>
            </a:extLst>
          </p:cNvPr>
          <p:cNvSpPr txBox="1"/>
          <p:nvPr/>
        </p:nvSpPr>
        <p:spPr>
          <a:xfrm>
            <a:off x="624347" y="4457143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Mean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E304352-6CE7-EA4A-A070-FC67A1617562}"/>
              </a:ext>
            </a:extLst>
          </p:cNvPr>
          <p:cNvSpPr/>
          <p:nvPr/>
        </p:nvSpPr>
        <p:spPr>
          <a:xfrm>
            <a:off x="1363652" y="4526617"/>
            <a:ext cx="466259" cy="230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CCE229-BAFF-C04D-889F-2261AD444681}"/>
              </a:ext>
            </a:extLst>
          </p:cNvPr>
          <p:cNvSpPr txBox="1">
            <a:spLocks/>
          </p:cNvSpPr>
          <p:nvPr/>
        </p:nvSpPr>
        <p:spPr>
          <a:xfrm>
            <a:off x="310486" y="1792287"/>
            <a:ext cx="11284613" cy="1281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Backwards-propagate all observations to a common epoch: Nov. 10</a:t>
            </a:r>
            <a:r>
              <a:rPr lang="en-US" sz="2000" baseline="30000" dirty="0"/>
              <a:t>th</a:t>
            </a:r>
            <a:r>
              <a:rPr lang="en-US" sz="2000" dirty="0"/>
              <a:t>, 1994</a:t>
            </a:r>
          </a:p>
          <a:p>
            <a:r>
              <a:rPr lang="en-US" sz="2000" dirty="0"/>
              <a:t>Able to compare the distribution of orbital elements resulting from each observation</a:t>
            </a:r>
          </a:p>
          <a:p>
            <a:r>
              <a:rPr lang="en-US" sz="2000" dirty="0"/>
              <a:t>Used these mean values as the new initial conditions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9CB62-70AE-8A41-B6F3-8AC1AA856023}"/>
              </a:ext>
            </a:extLst>
          </p:cNvPr>
          <p:cNvSpPr txBox="1"/>
          <p:nvPr/>
        </p:nvSpPr>
        <p:spPr>
          <a:xfrm>
            <a:off x="624347" y="4087811"/>
            <a:ext cx="77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Range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57DEE73-AEEB-FC42-901D-C3F90F729947}"/>
              </a:ext>
            </a:extLst>
          </p:cNvPr>
          <p:cNvSpPr/>
          <p:nvPr/>
        </p:nvSpPr>
        <p:spPr>
          <a:xfrm>
            <a:off x="1363652" y="4157285"/>
            <a:ext cx="466259" cy="230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54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CEAD-2BF4-0F45-B37E-7EE26832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TLE Comparison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6A59-094C-DF41-92F0-47AA69E9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5623-D354-3A45-9E3E-A0066A37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F090-D7E6-D949-B9F5-E5FDDF7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3BC0DC-5DC0-CB41-9F3F-D774B7480C89}"/>
              </a:ext>
            </a:extLst>
          </p:cNvPr>
          <p:cNvSpPr txBox="1">
            <a:spLocks/>
          </p:cNvSpPr>
          <p:nvPr/>
        </p:nvSpPr>
        <p:spPr>
          <a:xfrm>
            <a:off x="158086" y="1639887"/>
            <a:ext cx="111957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9E630D-2477-9A45-B0B7-9ECCA79B612C}"/>
              </a:ext>
            </a:extLst>
          </p:cNvPr>
          <p:cNvSpPr txBox="1">
            <a:spLocks/>
          </p:cNvSpPr>
          <p:nvPr/>
        </p:nvSpPr>
        <p:spPr>
          <a:xfrm>
            <a:off x="310486" y="1792287"/>
            <a:ext cx="117234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Initial conditions used for backward-propagation to actual launch epoch: 01:23 Sept. 5</a:t>
            </a:r>
            <a:r>
              <a:rPr lang="en-US" sz="2000" baseline="30000" dirty="0"/>
              <a:t>th</a:t>
            </a:r>
            <a:r>
              <a:rPr lang="en-US" sz="2000" dirty="0"/>
              <a:t> 1964</a:t>
            </a:r>
          </a:p>
          <a:p>
            <a:r>
              <a:rPr lang="en-US" sz="2000" dirty="0"/>
              <a:t>Obtained a new set of “launch conditions”</a:t>
            </a:r>
          </a:p>
          <a:p>
            <a:endParaRPr lang="en-US" sz="20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D57E88-BCAD-C244-B472-CD8892D5E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73031"/>
              </p:ext>
            </p:extLst>
          </p:nvPr>
        </p:nvGraphicFramePr>
        <p:xfrm>
          <a:off x="2032000" y="270303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134441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699604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2791915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610953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7253909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Launch Epoch Orbital Elements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98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1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80,841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32.05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166.68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315.483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63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871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CEAD-2BF4-0F45-B37E-7EE26832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TLE Comparison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6A59-094C-DF41-92F0-47AA69E9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5623-D354-3A45-9E3E-A0066A37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F090-D7E6-D949-B9F5-E5FDDF7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3BC0DC-5DC0-CB41-9F3F-D774B7480C89}"/>
              </a:ext>
            </a:extLst>
          </p:cNvPr>
          <p:cNvSpPr txBox="1">
            <a:spLocks/>
          </p:cNvSpPr>
          <p:nvPr/>
        </p:nvSpPr>
        <p:spPr>
          <a:xfrm>
            <a:off x="158086" y="1639887"/>
            <a:ext cx="111957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9E630D-2477-9A45-B0B7-9ECCA79B612C}"/>
              </a:ext>
            </a:extLst>
          </p:cNvPr>
          <p:cNvSpPr txBox="1">
            <a:spLocks/>
          </p:cNvSpPr>
          <p:nvPr/>
        </p:nvSpPr>
        <p:spPr>
          <a:xfrm>
            <a:off x="310486" y="1792287"/>
            <a:ext cx="5749321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New set of launch conditions propagated forward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Content Placeholder 19">
            <a:extLst>
              <a:ext uri="{FF2B5EF4-FFF2-40B4-BE49-F238E27FC236}">
                <a16:creationId xmlns:a16="http://schemas.microsoft.com/office/drawing/2014/main" id="{8A91BA37-F666-6149-9F60-1F502FA8C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194" y="1487487"/>
            <a:ext cx="5221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CEAD-2BF4-0F45-B37E-7EE26832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TLE Comparison Study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6A59-094C-DF41-92F0-47AA69E9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5623-D354-3A45-9E3E-A0066A37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F090-D7E6-D949-B9F5-E5FDDF7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4054D94-57B5-42BD-BD0A-4BFCF81E676A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3BC0DC-5DC0-CB41-9F3F-D774B7480C89}"/>
              </a:ext>
            </a:extLst>
          </p:cNvPr>
          <p:cNvSpPr txBox="1">
            <a:spLocks/>
          </p:cNvSpPr>
          <p:nvPr/>
        </p:nvSpPr>
        <p:spPr>
          <a:xfrm>
            <a:off x="158086" y="1639887"/>
            <a:ext cx="111957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9E630D-2477-9A45-B0B7-9ECCA79B612C}"/>
              </a:ext>
            </a:extLst>
          </p:cNvPr>
          <p:cNvSpPr txBox="1">
            <a:spLocks/>
          </p:cNvSpPr>
          <p:nvPr/>
        </p:nvSpPr>
        <p:spPr>
          <a:xfrm>
            <a:off x="310486" y="1792287"/>
            <a:ext cx="5749321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New set of launch conditions propagated forward</a:t>
            </a:r>
          </a:p>
          <a:p>
            <a:r>
              <a:rPr lang="en-US" sz="2000" dirty="0"/>
              <a:t>Trajectory fully recovered! </a:t>
            </a:r>
          </a:p>
          <a:p>
            <a:r>
              <a:rPr lang="en-US" sz="2000" dirty="0"/>
              <a:t>The observations after the gap correspond to the correct object! </a:t>
            </a:r>
          </a:p>
          <a:p>
            <a:r>
              <a:rPr lang="en-US" sz="2000" dirty="0"/>
              <a:t>Current prediction of demise Sept. 13</a:t>
            </a:r>
            <a:r>
              <a:rPr lang="en-US" sz="2000" baseline="30000" dirty="0"/>
              <a:t>th</a:t>
            </a:r>
            <a:r>
              <a:rPr lang="en-US" sz="2000" dirty="0"/>
              <a:t> 2020</a:t>
            </a:r>
          </a:p>
          <a:p>
            <a:r>
              <a:rPr lang="en-US" sz="2000" dirty="0"/>
              <a:t>Can now create the launch window map for the actual launch! 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A3CCE-FDAD-6449-AE42-F1B4CE07E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195" y="1483518"/>
            <a:ext cx="5226369" cy="43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3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4779-B432-8242-A86F-3B27878F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Growing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A45C9-E9BB-EE43-87C7-776D75120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Mitigation guidelines for space debris are often ignored </a:t>
            </a:r>
          </a:p>
          <a:p>
            <a:pPr lvl="1"/>
            <a:r>
              <a:rPr lang="en-US" dirty="0"/>
              <a:t>IADC 25 year guideline </a:t>
            </a:r>
          </a:p>
          <a:p>
            <a:pPr lvl="1"/>
            <a:r>
              <a:rPr lang="en-US" dirty="0"/>
              <a:t>Compliance with these guidelines will become crucial in the near future</a:t>
            </a:r>
          </a:p>
          <a:p>
            <a:r>
              <a:rPr lang="en-US" sz="2400" dirty="0"/>
              <a:t>Proposed Solution:</a:t>
            </a:r>
          </a:p>
          <a:p>
            <a:pPr lvl="1"/>
            <a:r>
              <a:rPr lang="en-US" b="1" dirty="0"/>
              <a:t>Passive disposal </a:t>
            </a:r>
            <a:r>
              <a:rPr lang="en-US" dirty="0"/>
              <a:t>through utilization of natural dynamical instabilities   </a:t>
            </a:r>
          </a:p>
          <a:p>
            <a:pPr lvl="1"/>
            <a:r>
              <a:rPr lang="en-US" dirty="0"/>
              <a:t>End of life (EOL) options need to be clearly identified during early phases of mission design </a:t>
            </a:r>
          </a:p>
          <a:p>
            <a:pPr lvl="1"/>
            <a:r>
              <a:rPr lang="en-US" dirty="0"/>
              <a:t>Incorporating </a:t>
            </a:r>
            <a:r>
              <a:rPr lang="en-US" b="1" dirty="0"/>
              <a:t>lifetime estimates</a:t>
            </a:r>
            <a:r>
              <a:rPr lang="en-US" dirty="0"/>
              <a:t> into launch window constraints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B3D85-5026-7B43-8CC9-39D972DB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6A663-CBBF-EF4C-B355-57DF7B35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0ED89-7EC4-924F-B015-72DEF8FD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49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E9704-866C-5F4C-81DF-17DB56AF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05EEF-1FFC-1E4F-A1A2-C3DE6CB5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30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90BDE21-67BB-CE4D-9786-2E7E5D047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16416"/>
            <a:ext cx="7950200" cy="6625168"/>
          </a:xfrm>
        </p:spPr>
      </p:pic>
    </p:spTree>
    <p:extLst>
      <p:ext uri="{BB962C8B-B14F-4D97-AF65-F5344CB8AC3E}">
        <p14:creationId xmlns:p14="http://schemas.microsoft.com/office/powerpoint/2010/main" val="2078238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E9704-866C-5F4C-81DF-17DB56AF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05EEF-1FFC-1E4F-A1A2-C3DE6CB5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31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90BDE21-67BB-CE4D-9786-2E7E5D047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16416"/>
            <a:ext cx="7950200" cy="6625168"/>
          </a:xfrm>
        </p:spPr>
      </p:pic>
      <p:sp>
        <p:nvSpPr>
          <p:cNvPr id="5" name="Line Callout 1 4">
            <a:extLst>
              <a:ext uri="{FF2B5EF4-FFF2-40B4-BE49-F238E27FC236}">
                <a16:creationId xmlns:a16="http://schemas.microsoft.com/office/drawing/2014/main" id="{6CDC315C-BA58-874D-9F32-B145BAD7692E}"/>
              </a:ext>
            </a:extLst>
          </p:cNvPr>
          <p:cNvSpPr/>
          <p:nvPr/>
        </p:nvSpPr>
        <p:spPr>
          <a:xfrm>
            <a:off x="6934200" y="3975100"/>
            <a:ext cx="114300" cy="76581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10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E9704-866C-5F4C-81DF-17DB56AF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05EEF-1FFC-1E4F-A1A2-C3DE6CB5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32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90BDE21-67BB-CE4D-9786-2E7E5D047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16416"/>
            <a:ext cx="7950200" cy="6625168"/>
          </a:xfrm>
        </p:spPr>
      </p:pic>
      <p:sp>
        <p:nvSpPr>
          <p:cNvPr id="5" name="Line Callout 1 4">
            <a:extLst>
              <a:ext uri="{FF2B5EF4-FFF2-40B4-BE49-F238E27FC236}">
                <a16:creationId xmlns:a16="http://schemas.microsoft.com/office/drawing/2014/main" id="{6CDC315C-BA58-874D-9F32-B145BAD7692E}"/>
              </a:ext>
            </a:extLst>
          </p:cNvPr>
          <p:cNvSpPr/>
          <p:nvPr/>
        </p:nvSpPr>
        <p:spPr>
          <a:xfrm>
            <a:off x="6934200" y="3975100"/>
            <a:ext cx="114300" cy="76581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96A4-B23E-CE48-A063-BCB8EB4B6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07" y="1002506"/>
            <a:ext cx="5823585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6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912B-AD58-A649-BD9A-4BB03893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090F15-3640-E14C-A50E-286F6317B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807" y="1127125"/>
            <a:ext cx="5947567" cy="52292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781BB-8885-8C49-B555-F954B66E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66D2-4555-974D-9F28-9508BFB8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9464-D6D4-1745-BFB6-F7D6B9E5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1E46AC-E0A2-EB47-B244-C9D3E2F8ADBF}"/>
              </a:ext>
            </a:extLst>
          </p:cNvPr>
          <p:cNvSpPr txBox="1">
            <a:spLocks/>
          </p:cNvSpPr>
          <p:nvPr/>
        </p:nvSpPr>
        <p:spPr>
          <a:xfrm>
            <a:off x="310486" y="1792287"/>
            <a:ext cx="5749321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Derive averaged equations that govern HEO resonances</a:t>
            </a:r>
          </a:p>
          <a:p>
            <a:r>
              <a:rPr lang="en-US" sz="2000" dirty="0"/>
              <a:t>Create “resonance web” to accurately portray resonances occurring at large semi-major axis and eccentricity </a:t>
            </a:r>
          </a:p>
          <a:p>
            <a:pPr lvl="1"/>
            <a:r>
              <a:rPr lang="en-US" sz="1600" dirty="0"/>
              <a:t>Will be able to determine which resonances will effect certain objects </a:t>
            </a:r>
          </a:p>
          <a:p>
            <a:r>
              <a:rPr lang="en-US" sz="2000" dirty="0"/>
              <a:t>Apply launch window analysis to INTEGRAL satellite to see if use of maneuvers could have been avoided 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2149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2722-DE0A-394D-B640-BC321065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E9F43-300A-C143-A390-CD4D020BA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Lunisolar perturbations can dramatically influence the lifetime of highly eccentric orbits</a:t>
            </a:r>
          </a:p>
          <a:p>
            <a:r>
              <a:rPr lang="en-US" sz="2400" dirty="0"/>
              <a:t>Lifetime of an object is highly sensitive to not only the date of launch but also the time of launch</a:t>
            </a:r>
          </a:p>
          <a:p>
            <a:r>
              <a:rPr lang="en-US" sz="2400" dirty="0"/>
              <a:t>Lifetime estimates should be implemented as a constraint during the mission planning phase to ensure predictable </a:t>
            </a:r>
            <a:r>
              <a:rPr lang="en-US" sz="2400"/>
              <a:t>behavior and compliance </a:t>
            </a:r>
            <a:r>
              <a:rPr lang="en-US" sz="2400" dirty="0"/>
              <a:t>with mitigation guidelines</a:t>
            </a:r>
          </a:p>
          <a:p>
            <a:r>
              <a:rPr lang="en-US" sz="2400" dirty="0"/>
              <a:t>A deep understanding of naturally occurring resonances could potentially eliminate the need for costly end of life maneuvers (i.e. INTEGRAL)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FEAF9-0B53-8142-B05B-D600B13B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B9353-29E5-904E-B24E-93DA3196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B03DE-845F-8E41-A302-DD42DE43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39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4D699-2218-184E-A4F9-55430973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86DF-FEC8-4FA6-BA07-772D2E1EB65D}" type="datetime1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566F4-7F66-674E-8DF6-F1310C22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967B4-B636-1841-AB2B-4D242F69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A7078-5B73-3640-A231-F490341D2417}"/>
              </a:ext>
            </a:extLst>
          </p:cNvPr>
          <p:cNvSpPr txBox="1"/>
          <p:nvPr/>
        </p:nvSpPr>
        <p:spPr>
          <a:xfrm>
            <a:off x="5069821" y="3136612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2093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098F-E815-464B-B895-F21377E2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Highly-Eccentric Orbits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DF23-9DB0-BE4D-9918-624F169D7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864303"/>
            <a:ext cx="5292436" cy="4351338"/>
          </a:xfrm>
        </p:spPr>
        <p:txBody>
          <a:bodyPr/>
          <a:lstStyle/>
          <a:p>
            <a:r>
              <a:rPr lang="en-US" sz="2400" dirty="0"/>
              <a:t>Long lasting LEO-GEO crossings increase probability of collisions</a:t>
            </a:r>
          </a:p>
          <a:p>
            <a:r>
              <a:rPr lang="en-US" sz="2400" dirty="0"/>
              <a:t>Large apogee distances allow for lunisolar perturbations to govern dynamics </a:t>
            </a:r>
          </a:p>
          <a:p>
            <a:r>
              <a:rPr lang="en-US" sz="2400" dirty="0"/>
              <a:t>Reentry was long thought to be dominated by atmospheric drag and J2 effects </a:t>
            </a:r>
          </a:p>
          <a:p>
            <a:pPr lvl="1"/>
            <a:r>
              <a:rPr lang="en-US" dirty="0"/>
              <a:t>Not the case for HEOs!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03CA4-F4AF-0149-8D35-AE2F1D82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BA7BE-5327-5343-97A8-ED87C8F8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A03C2-D424-704F-8CB4-390CC477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38A83F-2EA9-AA4B-A79F-A087630E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071" y="1118684"/>
            <a:ext cx="419472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9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A3C8-F312-1245-B0A7-767E547F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Lunisolar Perturbation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B3DF-74A3-DF4B-A25B-D796BC55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8643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“Solar and Lunar effects on highly eccentric satellite orbits show that the sun and the moon may cause large changes in perigee height...” (</a:t>
            </a:r>
            <a:r>
              <a:rPr lang="en-US" dirty="0" err="1"/>
              <a:t>Musen</a:t>
            </a:r>
            <a:r>
              <a:rPr lang="en-US" dirty="0"/>
              <a:t> et. al. 1959 Science)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DD681-39E0-6B4B-A03D-49E61F50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B3A1-D1B1-8145-BB02-83ED9A87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8BFE3-FCC0-7847-AE1E-7D65E46D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5</a:t>
            </a:fld>
            <a:endParaRPr lang="en-US" dirty="0"/>
          </a:p>
        </p:txBody>
      </p:sp>
      <p:pic>
        <p:nvPicPr>
          <p:cNvPr id="1025" name="Picture 1" descr="page4image3828640">
            <a:extLst>
              <a:ext uri="{FF2B5EF4-FFF2-40B4-BE49-F238E27FC236}">
                <a16:creationId xmlns:a16="http://schemas.microsoft.com/office/drawing/2014/main" id="{EE19E8B7-D03F-3B40-AFEE-32F40477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64" y="3428496"/>
            <a:ext cx="4724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32816F-E2C5-7B42-B52C-DA624F364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654" y="3428496"/>
            <a:ext cx="2202341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BA1CBD-3DE7-9F49-991C-B84A7C69E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686" y="2786641"/>
            <a:ext cx="29434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6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A3C8-F312-1245-B0A7-767E547F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Lunisolar Perturbation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B3DF-74A3-DF4B-A25B-D796BC55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8643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knowledge of these long-period effects is essential for determining the stability of the orbit and the lifetime of the satellite.” (</a:t>
            </a:r>
            <a:r>
              <a:rPr lang="en-US" dirty="0" err="1"/>
              <a:t>Musen</a:t>
            </a:r>
            <a:r>
              <a:rPr lang="en-US" dirty="0"/>
              <a:t> et. al. 1959 Science)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DD681-39E0-6B4B-A03D-49E61F50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B3A1-D1B1-8145-BB02-83ED9A87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8BFE3-FCC0-7847-AE1E-7D65E46D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6</a:t>
            </a:fld>
            <a:endParaRPr lang="en-US" dirty="0"/>
          </a:p>
        </p:txBody>
      </p:sp>
      <p:pic>
        <p:nvPicPr>
          <p:cNvPr id="1025" name="Picture 1" descr="page4image3828640">
            <a:extLst>
              <a:ext uri="{FF2B5EF4-FFF2-40B4-BE49-F238E27FC236}">
                <a16:creationId xmlns:a16="http://schemas.microsoft.com/office/drawing/2014/main" id="{EE19E8B7-D03F-3B40-AFEE-32F40477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64" y="3428496"/>
            <a:ext cx="4724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32816F-E2C5-7B42-B52C-DA624F364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654" y="3428496"/>
            <a:ext cx="2202341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BA1CBD-3DE7-9F49-991C-B84A7C69E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686" y="2786641"/>
            <a:ext cx="29434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A3C8-F312-1245-B0A7-767E547F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Early Lunisolar Perturbation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B3DF-74A3-DF4B-A25B-D796BC55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864303"/>
            <a:ext cx="105502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lifetime of the orbit may be determined as a function of this angle [Right Ascension of Ascending Node]…the node may be converted into time of day for any given day.”  (Shute 1963 AIAA)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DD681-39E0-6B4B-A03D-49E61F50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B3A1-D1B1-8145-BB02-83ED9A87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CODER2018: Lifetime Analysis in Launch Window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8BFE3-FCC0-7847-AE1E-7D65E46D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4054D94-57B5-42BD-BD0A-4BFCF81E676A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AF6B59-DA47-1844-8E51-72F0C0901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29" y="3161795"/>
            <a:ext cx="2339551" cy="312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DE3C6-D1F5-A84C-BB10-BF7520877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992" y="3161795"/>
            <a:ext cx="4114800" cy="3124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2CF28C-4776-0144-8B3B-45A9A5CFC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504" y="3161795"/>
            <a:ext cx="447435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0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F7A3-91A1-2F42-8876-55A88FD6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Orbiting Geophysical Observatory (OGO)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1FDE-40B7-D645-83E8-88714645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86430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OGO 1 1964-054A Launched: 5 Sept. 1964 HEO (still in orbit)</a:t>
            </a:r>
          </a:p>
          <a:p>
            <a:r>
              <a:rPr lang="en-US" sz="2400" dirty="0"/>
              <a:t>OGO 2 1965-081A Launched: 14 Oct. 1965 POLAR (decayed 17 Sept. 1981)</a:t>
            </a:r>
          </a:p>
          <a:p>
            <a:r>
              <a:rPr lang="en-US" sz="2400" dirty="0"/>
              <a:t>OGO 3 1966-049A Launched: 7 June 1966 HEO (decayed 14 Sept. 1981)</a:t>
            </a:r>
          </a:p>
          <a:p>
            <a:r>
              <a:rPr lang="en-US" sz="2400" dirty="0"/>
              <a:t>OGO 4 1967-073A Launched: 28 July 1967 POLAR (decayed 16 Aug. 1972)</a:t>
            </a:r>
          </a:p>
          <a:p>
            <a:r>
              <a:rPr lang="en-US" sz="2400" dirty="0"/>
              <a:t>OGO 5 1968-014A Launched: 4 Mar. 1968 HEO (decayed 2 Jul. 2011)</a:t>
            </a:r>
          </a:p>
          <a:p>
            <a:r>
              <a:rPr lang="en-US" sz="2400" dirty="0"/>
              <a:t>OGO 6 1969-051A Launched: 5 June 1969 POLAR (decayed 12 Oct. 1979)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8A672-1159-794C-812F-25FA3DEE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2F778-D3F8-9D47-9E5F-55B89FD3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BF8E-451A-1D4B-9575-4D1B81B2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8</a:t>
            </a:fld>
            <a:endParaRPr lang="en-US" dirty="0"/>
          </a:p>
        </p:txBody>
      </p:sp>
      <p:pic>
        <p:nvPicPr>
          <p:cNvPr id="1025" name="Picture 1" descr="page9image1749632">
            <a:extLst>
              <a:ext uri="{FF2B5EF4-FFF2-40B4-BE49-F238E27FC236}">
                <a16:creationId xmlns:a16="http://schemas.microsoft.com/office/drawing/2014/main" id="{14D91D9A-5243-B047-981F-C5C18435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150" y="4597400"/>
            <a:ext cx="39497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2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F7A3-91A1-2F42-8876-55A88FD6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Orbiting Geophysical Observatory (OGO)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1FDE-40B7-D645-83E8-88714645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86430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OGO 1 1964-054A Launched: 5 Sept. 1964 HEO (still in orbit)</a:t>
            </a:r>
          </a:p>
          <a:p>
            <a:r>
              <a:rPr lang="en-US" sz="2400" dirty="0"/>
              <a:t>OGO 2 1965-081A Launched: 14 Oct. 1965 POLAR (decayed 17 Sept. 1981)</a:t>
            </a:r>
          </a:p>
          <a:p>
            <a:r>
              <a:rPr lang="en-US" sz="2400" dirty="0"/>
              <a:t>OGO 3 1966-049A Launched: 7 June 1966 HEO (decayed 14 Sept. 1981)</a:t>
            </a:r>
          </a:p>
          <a:p>
            <a:r>
              <a:rPr lang="en-US" sz="2400" dirty="0"/>
              <a:t>OGO 4 1967-073A Launched: 28 July 1967 POLAR (decayed 16 Aug. 1972)</a:t>
            </a:r>
          </a:p>
          <a:p>
            <a:r>
              <a:rPr lang="en-US" sz="2400" dirty="0"/>
              <a:t>OGO 5 1968-014A Launched: 4 Mar. 1968 HEO (decayed 2 Jul. 2011)</a:t>
            </a:r>
          </a:p>
          <a:p>
            <a:r>
              <a:rPr lang="en-US" sz="2400" dirty="0"/>
              <a:t>OGO 6 1969-051A Launched: 5 June 1969 POLAR (decayed 12 Oct. 1979)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8A672-1159-794C-812F-25FA3DEE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2BB-5510-46E4-B84C-DBD854E29CBB}" type="datetime1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2F778-D3F8-9D47-9E5F-55B89FD3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BF8E-451A-1D4B-9575-4D1B81B2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D94-57B5-42BD-BD0A-4BFCF81E676A}" type="slidenum">
              <a:rPr lang="en-US" smtClean="0"/>
              <a:t>9</a:t>
            </a:fld>
            <a:endParaRPr lang="en-US" dirty="0"/>
          </a:p>
        </p:txBody>
      </p:sp>
      <p:pic>
        <p:nvPicPr>
          <p:cNvPr id="1025" name="Picture 1" descr="page9image1749632">
            <a:extLst>
              <a:ext uri="{FF2B5EF4-FFF2-40B4-BE49-F238E27FC236}">
                <a16:creationId xmlns:a16="http://schemas.microsoft.com/office/drawing/2014/main" id="{14D91D9A-5243-B047-981F-C5C18435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150" y="4597400"/>
            <a:ext cx="39497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61772C9E-FE03-7B4B-B6EE-8B46543BE146}"/>
              </a:ext>
            </a:extLst>
          </p:cNvPr>
          <p:cNvSpPr/>
          <p:nvPr/>
        </p:nvSpPr>
        <p:spPr>
          <a:xfrm>
            <a:off x="1028700" y="1851603"/>
            <a:ext cx="7645400" cy="43439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9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2110</Words>
  <Application>Microsoft Macintosh PowerPoint</Application>
  <PresentationFormat>Widescreen</PresentationFormat>
  <Paragraphs>365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</vt:lpstr>
      <vt:lpstr>Lifetime Analysis in Launch Window Maps: Designing Satellite Orbits for Demise</vt:lpstr>
      <vt:lpstr>Orbiting Debris: A Space Environment Problem</vt:lpstr>
      <vt:lpstr>A Growing Problem</vt:lpstr>
      <vt:lpstr>Highly-Eccentric Orbits </vt:lpstr>
      <vt:lpstr>Early Lunisolar Perturbation Studies</vt:lpstr>
      <vt:lpstr>Early Lunisolar Perturbation Studies</vt:lpstr>
      <vt:lpstr>Early Lunisolar Perturbation Studies</vt:lpstr>
      <vt:lpstr>Orbiting Geophysical Observatory (OGO)</vt:lpstr>
      <vt:lpstr>Orbiting Geophysical Observatory (OGO)</vt:lpstr>
      <vt:lpstr>Eccentric Geophysical Observatory (EGO)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EGO Actual Launch</vt:lpstr>
      <vt:lpstr>EGO Actual Launch</vt:lpstr>
      <vt:lpstr>EGO Actual Launch</vt:lpstr>
      <vt:lpstr>EGO Actual Launch</vt:lpstr>
      <vt:lpstr>TLE Comparison Study</vt:lpstr>
      <vt:lpstr>TLE Comparison Study</vt:lpstr>
      <vt:lpstr>TLE Comparison Study</vt:lpstr>
      <vt:lpstr>TLE Comparison Study</vt:lpstr>
      <vt:lpstr>TLE Comparison Study</vt:lpstr>
      <vt:lpstr>TLE Comparison Study</vt:lpstr>
      <vt:lpstr>TLE Comparison Study</vt:lpstr>
      <vt:lpstr>TLE Comparison Study</vt:lpstr>
      <vt:lpstr>PowerPoint Presentation</vt:lpstr>
      <vt:lpstr>PowerPoint Presentation</vt:lpstr>
      <vt:lpstr>PowerPoint Presentation</vt:lpstr>
      <vt:lpstr>Future Work</vt:lpstr>
      <vt:lpstr>Takeaway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Dynamical Placement of Mega-Constellations</dc:title>
  <dc:creator>Moritz Aschenbrenner</dc:creator>
  <cp:lastModifiedBy>Namazyfard, Hossein - (hnamazyfard)</cp:lastModifiedBy>
  <cp:revision>111</cp:revision>
  <cp:lastPrinted>2018-11-13T12:21:08Z</cp:lastPrinted>
  <dcterms:created xsi:type="dcterms:W3CDTF">2018-08-25T04:09:55Z</dcterms:created>
  <dcterms:modified xsi:type="dcterms:W3CDTF">2018-11-13T12:23:47Z</dcterms:modified>
</cp:coreProperties>
</file>