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3" r:id="rId2"/>
    <p:sldId id="256" r:id="rId3"/>
    <p:sldId id="276" r:id="rId4"/>
    <p:sldId id="271" r:id="rId5"/>
    <p:sldId id="272" r:id="rId6"/>
    <p:sldId id="259" r:id="rId7"/>
    <p:sldId id="257" r:id="rId8"/>
    <p:sldId id="274" r:id="rId9"/>
    <p:sldId id="278" r:id="rId10"/>
    <p:sldId id="280" r:id="rId11"/>
    <p:sldId id="282" r:id="rId12"/>
    <p:sldId id="277" r:id="rId13"/>
    <p:sldId id="279" r:id="rId14"/>
    <p:sldId id="281" r:id="rId15"/>
    <p:sldId id="268" r:id="rId16"/>
    <p:sldId id="264" r:id="rId17"/>
    <p:sldId id="261" r:id="rId18"/>
    <p:sldId id="283" r:id="rId19"/>
    <p:sldId id="265" r:id="rId20"/>
    <p:sldId id="275" r:id="rId21"/>
    <p:sldId id="285" r:id="rId22"/>
    <p:sldId id="284" r:id="rId23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>
        <p:scale>
          <a:sx n="51" d="100"/>
          <a:sy n="51" d="100"/>
        </p:scale>
        <p:origin x="-96" y="-10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CA0B8-57C0-42EE-9FD6-1129123F14B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C4D9689-D6A3-44C2-96FE-9E0B3B898913}">
      <dgm:prSet phldrT="[Text]"/>
      <dgm:spPr>
        <a:ln w="1905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Civilian use</a:t>
          </a:r>
          <a:endParaRPr lang="en-IN" dirty="0"/>
        </a:p>
      </dgm:t>
    </dgm:pt>
    <dgm:pt modelId="{3D39F69D-B9A0-4E3B-B0B7-B275FE0F69C4}" type="parTrans" cxnId="{BFA9F437-5013-4E98-B99E-D33751442EB8}">
      <dgm:prSet/>
      <dgm:spPr/>
      <dgm:t>
        <a:bodyPr/>
        <a:lstStyle/>
        <a:p>
          <a:endParaRPr lang="en-IN"/>
        </a:p>
      </dgm:t>
    </dgm:pt>
    <dgm:pt modelId="{DC358001-A6D3-4462-8085-786536A60C02}" type="sibTrans" cxnId="{BFA9F437-5013-4E98-B99E-D33751442EB8}">
      <dgm:prSet/>
      <dgm:spPr/>
      <dgm:t>
        <a:bodyPr/>
        <a:lstStyle/>
        <a:p>
          <a:endParaRPr lang="en-IN"/>
        </a:p>
      </dgm:t>
    </dgm:pt>
    <dgm:pt modelId="{6F83F5BD-23EC-44F6-BA94-2ED56B7402E5}">
      <dgm:prSet phldrT="[Text]"/>
      <dgm:spPr>
        <a:solidFill>
          <a:schemeClr val="accent2">
            <a:alpha val="90000"/>
          </a:schemeClr>
        </a:solidFill>
        <a:ln w="76200"/>
      </dgm:spPr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Military </a:t>
          </a:r>
          <a:endParaRPr lang="en-IN" b="1" dirty="0">
            <a:solidFill>
              <a:srgbClr val="0000CC"/>
            </a:solidFill>
          </a:endParaRPr>
        </a:p>
      </dgm:t>
    </dgm:pt>
    <dgm:pt modelId="{45139FFB-3D01-42BC-AF61-93146D7975D1}" type="parTrans" cxnId="{7DCA0D60-E6E1-4FD5-8DFC-47309FB6DA1D}">
      <dgm:prSet/>
      <dgm:spPr/>
      <dgm:t>
        <a:bodyPr/>
        <a:lstStyle/>
        <a:p>
          <a:endParaRPr lang="en-IN"/>
        </a:p>
      </dgm:t>
    </dgm:pt>
    <dgm:pt modelId="{A973BF53-B33B-4500-8901-72A44F50C819}" type="sibTrans" cxnId="{7DCA0D60-E6E1-4FD5-8DFC-47309FB6DA1D}">
      <dgm:prSet/>
      <dgm:spPr/>
      <dgm:t>
        <a:bodyPr/>
        <a:lstStyle/>
        <a:p>
          <a:endParaRPr lang="en-IN"/>
        </a:p>
      </dgm:t>
    </dgm:pt>
    <dgm:pt modelId="{716A8D39-1F1F-4C7C-9676-F122DF72C745}">
      <dgm:prSet phldrT="[Text]"/>
      <dgm:spPr>
        <a:ln>
          <a:solidFill>
            <a:srgbClr val="0000CC"/>
          </a:solidFill>
        </a:ln>
      </dgm:spPr>
      <dgm:t>
        <a:bodyPr/>
        <a:lstStyle/>
        <a:p>
          <a:r>
            <a:rPr lang="en-US" dirty="0" smtClean="0"/>
            <a:t>Private Industry </a:t>
          </a:r>
          <a:endParaRPr lang="en-IN" dirty="0"/>
        </a:p>
      </dgm:t>
    </dgm:pt>
    <dgm:pt modelId="{BC27523B-3E9D-4F65-B0B7-FF5F23DBB16E}" type="parTrans" cxnId="{E74E1BCD-4C09-4FD6-B2DE-2F909D116053}">
      <dgm:prSet/>
      <dgm:spPr/>
      <dgm:t>
        <a:bodyPr/>
        <a:lstStyle/>
        <a:p>
          <a:endParaRPr lang="en-IN"/>
        </a:p>
      </dgm:t>
    </dgm:pt>
    <dgm:pt modelId="{94C04A60-1F04-451F-B188-B82A7C38EAD9}" type="sibTrans" cxnId="{E74E1BCD-4C09-4FD6-B2DE-2F909D116053}">
      <dgm:prSet/>
      <dgm:spPr/>
      <dgm:t>
        <a:bodyPr/>
        <a:lstStyle/>
        <a:p>
          <a:endParaRPr lang="en-IN"/>
        </a:p>
      </dgm:t>
    </dgm:pt>
    <dgm:pt modelId="{D472054B-B863-425F-B9DD-DF0CEFAEFAEC}" type="pres">
      <dgm:prSet presAssocID="{0E4CA0B8-57C0-42EE-9FD6-1129123F14BE}" presName="compositeShape" presStyleCnt="0">
        <dgm:presLayoutVars>
          <dgm:dir/>
          <dgm:resizeHandles/>
        </dgm:presLayoutVars>
      </dgm:prSet>
      <dgm:spPr/>
    </dgm:pt>
    <dgm:pt modelId="{53EA8EDE-8DC8-419A-B220-4EDB8033CE86}" type="pres">
      <dgm:prSet presAssocID="{0E4CA0B8-57C0-42EE-9FD6-1129123F14BE}" presName="pyramid" presStyleLbl="node1" presStyleIdx="0" presStyleCnt="1" custLinFactNeighborX="3857"/>
      <dgm:spPr/>
    </dgm:pt>
    <dgm:pt modelId="{EFA2D9ED-EF8D-4D94-BFAA-FE79A8E91AEB}" type="pres">
      <dgm:prSet presAssocID="{0E4CA0B8-57C0-42EE-9FD6-1129123F14BE}" presName="theList" presStyleCnt="0"/>
      <dgm:spPr/>
    </dgm:pt>
    <dgm:pt modelId="{54C44E14-6F02-44AD-862D-0710298B289F}" type="pres">
      <dgm:prSet presAssocID="{AC4D9689-D6A3-44C2-96FE-9E0B3B898913}" presName="aNode" presStyleLbl="fgAcc1" presStyleIdx="0" presStyleCnt="3" custLinFactNeighborY="-1294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D1CC1B2-DC72-4362-A835-5586847D330C}" type="pres">
      <dgm:prSet presAssocID="{AC4D9689-D6A3-44C2-96FE-9E0B3B898913}" presName="aSpace" presStyleCnt="0"/>
      <dgm:spPr/>
    </dgm:pt>
    <dgm:pt modelId="{58954AEA-827D-4B20-9D87-C5D0F7755D51}" type="pres">
      <dgm:prSet presAssocID="{6F83F5BD-23EC-44F6-BA94-2ED56B7402E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EAD7F32-DB19-49AC-8403-602BBAD132F5}" type="pres">
      <dgm:prSet presAssocID="{6F83F5BD-23EC-44F6-BA94-2ED56B7402E5}" presName="aSpace" presStyleCnt="0"/>
      <dgm:spPr/>
    </dgm:pt>
    <dgm:pt modelId="{8963F6E0-98CD-4987-8F55-D1E9AD2064B0}" type="pres">
      <dgm:prSet presAssocID="{716A8D39-1F1F-4C7C-9676-F122DF72C74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F0B6804-9EC6-4891-A7AA-0974EBAF888C}" type="pres">
      <dgm:prSet presAssocID="{716A8D39-1F1F-4C7C-9676-F122DF72C745}" presName="aSpace" presStyleCnt="0"/>
      <dgm:spPr/>
    </dgm:pt>
  </dgm:ptLst>
  <dgm:cxnLst>
    <dgm:cxn modelId="{A5A13017-55AB-4C60-AD26-EDA10E543A07}" type="presOf" srcId="{0E4CA0B8-57C0-42EE-9FD6-1129123F14BE}" destId="{D472054B-B863-425F-B9DD-DF0CEFAEFAEC}" srcOrd="0" destOrd="0" presId="urn:microsoft.com/office/officeart/2005/8/layout/pyramid2"/>
    <dgm:cxn modelId="{BFA9F437-5013-4E98-B99E-D33751442EB8}" srcId="{0E4CA0B8-57C0-42EE-9FD6-1129123F14BE}" destId="{AC4D9689-D6A3-44C2-96FE-9E0B3B898913}" srcOrd="0" destOrd="0" parTransId="{3D39F69D-B9A0-4E3B-B0B7-B275FE0F69C4}" sibTransId="{DC358001-A6D3-4462-8085-786536A60C02}"/>
    <dgm:cxn modelId="{DA512C4F-FE75-43E4-8D31-18437C4382ED}" type="presOf" srcId="{716A8D39-1F1F-4C7C-9676-F122DF72C745}" destId="{8963F6E0-98CD-4987-8F55-D1E9AD2064B0}" srcOrd="0" destOrd="0" presId="urn:microsoft.com/office/officeart/2005/8/layout/pyramid2"/>
    <dgm:cxn modelId="{1F8EB899-8422-4BD0-B81C-260805062A10}" type="presOf" srcId="{6F83F5BD-23EC-44F6-BA94-2ED56B7402E5}" destId="{58954AEA-827D-4B20-9D87-C5D0F7755D51}" srcOrd="0" destOrd="0" presId="urn:microsoft.com/office/officeart/2005/8/layout/pyramid2"/>
    <dgm:cxn modelId="{7DCA0D60-E6E1-4FD5-8DFC-47309FB6DA1D}" srcId="{0E4CA0B8-57C0-42EE-9FD6-1129123F14BE}" destId="{6F83F5BD-23EC-44F6-BA94-2ED56B7402E5}" srcOrd="1" destOrd="0" parTransId="{45139FFB-3D01-42BC-AF61-93146D7975D1}" sibTransId="{A973BF53-B33B-4500-8901-72A44F50C819}"/>
    <dgm:cxn modelId="{9163F5E3-444C-4F5E-814A-BB5C92C2F24D}" type="presOf" srcId="{AC4D9689-D6A3-44C2-96FE-9E0B3B898913}" destId="{54C44E14-6F02-44AD-862D-0710298B289F}" srcOrd="0" destOrd="0" presId="urn:microsoft.com/office/officeart/2005/8/layout/pyramid2"/>
    <dgm:cxn modelId="{E74E1BCD-4C09-4FD6-B2DE-2F909D116053}" srcId="{0E4CA0B8-57C0-42EE-9FD6-1129123F14BE}" destId="{716A8D39-1F1F-4C7C-9676-F122DF72C745}" srcOrd="2" destOrd="0" parTransId="{BC27523B-3E9D-4F65-B0B7-FF5F23DBB16E}" sibTransId="{94C04A60-1F04-451F-B188-B82A7C38EAD9}"/>
    <dgm:cxn modelId="{ED1909BD-5304-423E-97F4-572E54985F23}" type="presParOf" srcId="{D472054B-B863-425F-B9DD-DF0CEFAEFAEC}" destId="{53EA8EDE-8DC8-419A-B220-4EDB8033CE86}" srcOrd="0" destOrd="0" presId="urn:microsoft.com/office/officeart/2005/8/layout/pyramid2"/>
    <dgm:cxn modelId="{D0A4CD69-CCF8-406E-9B88-D9A6C79C9D99}" type="presParOf" srcId="{D472054B-B863-425F-B9DD-DF0CEFAEFAEC}" destId="{EFA2D9ED-EF8D-4D94-BFAA-FE79A8E91AEB}" srcOrd="1" destOrd="0" presId="urn:microsoft.com/office/officeart/2005/8/layout/pyramid2"/>
    <dgm:cxn modelId="{33E9103B-55CC-4076-8A77-59936D2777A4}" type="presParOf" srcId="{EFA2D9ED-EF8D-4D94-BFAA-FE79A8E91AEB}" destId="{54C44E14-6F02-44AD-862D-0710298B289F}" srcOrd="0" destOrd="0" presId="urn:microsoft.com/office/officeart/2005/8/layout/pyramid2"/>
    <dgm:cxn modelId="{B2097EEB-1750-42F0-8E19-AE881522BDDA}" type="presParOf" srcId="{EFA2D9ED-EF8D-4D94-BFAA-FE79A8E91AEB}" destId="{1D1CC1B2-DC72-4362-A835-5586847D330C}" srcOrd="1" destOrd="0" presId="urn:microsoft.com/office/officeart/2005/8/layout/pyramid2"/>
    <dgm:cxn modelId="{82B75309-4A4A-4052-A7AA-02904852C433}" type="presParOf" srcId="{EFA2D9ED-EF8D-4D94-BFAA-FE79A8E91AEB}" destId="{58954AEA-827D-4B20-9D87-C5D0F7755D51}" srcOrd="2" destOrd="0" presId="urn:microsoft.com/office/officeart/2005/8/layout/pyramid2"/>
    <dgm:cxn modelId="{82105710-8297-44BC-B338-39F6D90234BE}" type="presParOf" srcId="{EFA2D9ED-EF8D-4D94-BFAA-FE79A8E91AEB}" destId="{CEAD7F32-DB19-49AC-8403-602BBAD132F5}" srcOrd="3" destOrd="0" presId="urn:microsoft.com/office/officeart/2005/8/layout/pyramid2"/>
    <dgm:cxn modelId="{F6032DFC-F23F-4C79-AA7E-D10B161BDEB0}" type="presParOf" srcId="{EFA2D9ED-EF8D-4D94-BFAA-FE79A8E91AEB}" destId="{8963F6E0-98CD-4987-8F55-D1E9AD2064B0}" srcOrd="4" destOrd="0" presId="urn:microsoft.com/office/officeart/2005/8/layout/pyramid2"/>
    <dgm:cxn modelId="{ABEBD1F6-583C-49A9-9F42-55C5D59F0236}" type="presParOf" srcId="{EFA2D9ED-EF8D-4D94-BFAA-FE79A8E91AEB}" destId="{AF0B6804-9EC6-4891-A7AA-0974EBAF888C}" srcOrd="5" destOrd="0" presId="urn:microsoft.com/office/officeart/2005/8/layout/pyramid2"/>
  </dgm:cxnLst>
  <dgm:bg/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E23157-5EE1-440D-A7AF-252233F31F3A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581A501-0F09-428A-8B99-AE7D0B2D9901}">
      <dgm:prSet phldrT="[Text]" custT="1"/>
      <dgm:spPr/>
      <dgm:t>
        <a:bodyPr/>
        <a:lstStyle/>
        <a:p>
          <a:r>
            <a:rPr lang="en-US" sz="3600" dirty="0" smtClean="0"/>
            <a:t>Reality </a:t>
          </a:r>
          <a:endParaRPr lang="en-IN" sz="3600" dirty="0"/>
        </a:p>
      </dgm:t>
    </dgm:pt>
    <dgm:pt modelId="{98C4EDF7-1A6C-4E49-8A86-9041D3F8AB4D}" type="parTrans" cxnId="{BB1F624F-6D97-4417-9287-E0BC04AB35D7}">
      <dgm:prSet/>
      <dgm:spPr/>
      <dgm:t>
        <a:bodyPr/>
        <a:lstStyle/>
        <a:p>
          <a:endParaRPr lang="en-IN"/>
        </a:p>
      </dgm:t>
    </dgm:pt>
    <dgm:pt modelId="{FF4AAB68-14F8-4DE8-B53B-2A3235244B69}" type="sibTrans" cxnId="{BB1F624F-6D97-4417-9287-E0BC04AB35D7}">
      <dgm:prSet/>
      <dgm:spPr/>
      <dgm:t>
        <a:bodyPr/>
        <a:lstStyle/>
        <a:p>
          <a:endParaRPr lang="en-IN"/>
        </a:p>
      </dgm:t>
    </dgm:pt>
    <dgm:pt modelId="{7FB6545A-478A-48C4-8BFD-58928D7A22A6}">
      <dgm:prSet phldrT="[Text]" custT="1"/>
      <dgm:spPr/>
      <dgm:t>
        <a:bodyPr/>
        <a:lstStyle/>
        <a:p>
          <a:r>
            <a:rPr lang="en-US" sz="3600" dirty="0" smtClean="0">
              <a:solidFill>
                <a:srgbClr val="FFFF00"/>
              </a:solidFill>
            </a:rPr>
            <a:t>Possibilities</a:t>
          </a:r>
          <a:r>
            <a:rPr lang="en-US" sz="1800" dirty="0" smtClean="0"/>
            <a:t> </a:t>
          </a:r>
          <a:endParaRPr lang="en-IN" sz="1800" dirty="0"/>
        </a:p>
      </dgm:t>
    </dgm:pt>
    <dgm:pt modelId="{4C6DFC71-C3DF-4540-A709-428FBDA37FD7}" type="parTrans" cxnId="{93922462-E2EF-4939-817A-A3770067C49F}">
      <dgm:prSet/>
      <dgm:spPr/>
      <dgm:t>
        <a:bodyPr/>
        <a:lstStyle/>
        <a:p>
          <a:endParaRPr lang="en-IN"/>
        </a:p>
      </dgm:t>
    </dgm:pt>
    <dgm:pt modelId="{AE0C8793-6ADF-422F-92CA-D19067DED9D0}" type="sibTrans" cxnId="{93922462-E2EF-4939-817A-A3770067C49F}">
      <dgm:prSet/>
      <dgm:spPr/>
      <dgm:t>
        <a:bodyPr/>
        <a:lstStyle/>
        <a:p>
          <a:endParaRPr lang="en-IN"/>
        </a:p>
      </dgm:t>
    </dgm:pt>
    <dgm:pt modelId="{654FC030-DFA0-4F7E-A77A-C073423CEB26}">
      <dgm:prSet phldrT="[Text]"/>
      <dgm:spPr/>
      <dgm:t>
        <a:bodyPr/>
        <a:lstStyle/>
        <a:p>
          <a:r>
            <a:rPr lang="en-US" dirty="0" smtClean="0"/>
            <a:t>Need</a:t>
          </a:r>
          <a:endParaRPr lang="en-IN" dirty="0"/>
        </a:p>
      </dgm:t>
    </dgm:pt>
    <dgm:pt modelId="{8BD0C148-FB32-461E-B910-601933CBFDD7}" type="parTrans" cxnId="{D2679DE9-0EFB-41E1-9FE0-D19AF1C6695F}">
      <dgm:prSet/>
      <dgm:spPr/>
      <dgm:t>
        <a:bodyPr/>
        <a:lstStyle/>
        <a:p>
          <a:endParaRPr lang="en-IN"/>
        </a:p>
      </dgm:t>
    </dgm:pt>
    <dgm:pt modelId="{AF815771-5462-4AC8-8D53-ECE372BA89B8}" type="sibTrans" cxnId="{D2679DE9-0EFB-41E1-9FE0-D19AF1C6695F}">
      <dgm:prSet/>
      <dgm:spPr/>
      <dgm:t>
        <a:bodyPr/>
        <a:lstStyle/>
        <a:p>
          <a:endParaRPr lang="en-IN"/>
        </a:p>
      </dgm:t>
    </dgm:pt>
    <dgm:pt modelId="{1EA9DE21-0155-40ED-BC33-C78521530BCA}">
      <dgm:prSet phldrT="[Text]" custT="1"/>
      <dgm:spPr/>
      <dgm:t>
        <a:bodyPr/>
        <a:lstStyle/>
        <a:p>
          <a:r>
            <a:rPr lang="en-US" sz="4800" dirty="0" smtClean="0"/>
            <a:t>Future</a:t>
          </a:r>
          <a:r>
            <a:rPr lang="en-US" sz="2100" dirty="0" smtClean="0"/>
            <a:t> </a:t>
          </a:r>
          <a:endParaRPr lang="en-IN" sz="2100" dirty="0"/>
        </a:p>
      </dgm:t>
    </dgm:pt>
    <dgm:pt modelId="{8038D926-BDAE-4382-998D-2289DE3F4CD0}" type="parTrans" cxnId="{F55F75C4-95FF-4B0B-9769-CD415D4612DF}">
      <dgm:prSet/>
      <dgm:spPr/>
      <dgm:t>
        <a:bodyPr/>
        <a:lstStyle/>
        <a:p>
          <a:endParaRPr lang="en-IN"/>
        </a:p>
      </dgm:t>
    </dgm:pt>
    <dgm:pt modelId="{79B04CD3-C11E-4C09-B86B-18E2CDABF545}" type="sibTrans" cxnId="{F55F75C4-95FF-4B0B-9769-CD415D4612DF}">
      <dgm:prSet/>
      <dgm:spPr/>
      <dgm:t>
        <a:bodyPr/>
        <a:lstStyle/>
        <a:p>
          <a:endParaRPr lang="en-IN"/>
        </a:p>
      </dgm:t>
    </dgm:pt>
    <dgm:pt modelId="{829C081D-32CC-4751-8B6F-DF00C3E2C79C}" type="pres">
      <dgm:prSet presAssocID="{1DE23157-5EE1-440D-A7AF-252233F31F3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DD5025E-11BF-4A61-AFE5-4087BE8007B2}" type="pres">
      <dgm:prSet presAssocID="{1DE23157-5EE1-440D-A7AF-252233F31F3A}" presName="ellipse" presStyleLbl="trBgShp" presStyleIdx="0" presStyleCnt="1" custScaleX="31760" custLinFactNeighborX="5936" custLinFactNeighborY="50378"/>
      <dgm:spPr>
        <a:ln>
          <a:solidFill>
            <a:schemeClr val="tx2"/>
          </a:solidFill>
        </a:ln>
      </dgm:spPr>
    </dgm:pt>
    <dgm:pt modelId="{036D5A20-8B4E-4C17-BCC2-9CB957FBF51B}" type="pres">
      <dgm:prSet presAssocID="{1DE23157-5EE1-440D-A7AF-252233F31F3A}" presName="arrow1" presStyleLbl="fgShp" presStyleIdx="0" presStyleCnt="1" custLinFactNeighborX="1475" custLinFactNeighborY="11521"/>
      <dgm:spPr>
        <a:solidFill>
          <a:srgbClr val="FF0000"/>
        </a:solidFill>
      </dgm:spPr>
    </dgm:pt>
    <dgm:pt modelId="{A208D26D-F045-456E-8854-D9C0A871899B}" type="pres">
      <dgm:prSet presAssocID="{1DE23157-5EE1-440D-A7AF-252233F31F3A}" presName="rectangle" presStyleLbl="revTx" presStyleIdx="0" presStyleCnt="1" custScaleY="4865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BDFE23-E73C-487E-B73F-557C86DEE1A9}" type="pres">
      <dgm:prSet presAssocID="{7FB6545A-478A-48C4-8BFD-58928D7A22A6}" presName="item1" presStyleLbl="node1" presStyleIdx="0" presStyleCnt="3" custLinFactNeighborX="4076" custLinFactNeighborY="2445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B1C8D5-7031-4A5D-9879-5C945120E3D1}" type="pres">
      <dgm:prSet presAssocID="{654FC030-DFA0-4F7E-A77A-C073423CEB26}" presName="item2" presStyleLbl="node1" presStyleIdx="1" presStyleCnt="3" custScaleX="204404" custScaleY="120139" custLinFactNeighborX="-19693" custLinFactNeighborY="-936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DCA9048-D49A-41FC-AAEC-B0050AB43AED}" type="pres">
      <dgm:prSet presAssocID="{1EA9DE21-0155-40ED-BC33-C78521530BCA}" presName="item3" presStyleLbl="node1" presStyleIdx="2" presStyleCnt="3" custScaleX="131032" custScaleY="83545" custLinFactNeighborX="64110" custLinFactNeighborY="358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4894190-0516-4221-87D2-2058A7D3A654}" type="pres">
      <dgm:prSet presAssocID="{1DE23157-5EE1-440D-A7AF-252233F31F3A}" presName="funnel" presStyleLbl="trAlignAcc1" presStyleIdx="0" presStyleCnt="1" custScaleX="137256" custScaleY="106005" custLinFactNeighborX="-338" custLinFactNeighborY="1108"/>
      <dgm:spPr/>
    </dgm:pt>
  </dgm:ptLst>
  <dgm:cxnLst>
    <dgm:cxn modelId="{5214F13F-0993-43DA-8B9C-DBF25AC4DF80}" type="presOf" srcId="{7FB6545A-478A-48C4-8BFD-58928D7A22A6}" destId="{6EB1C8D5-7031-4A5D-9879-5C945120E3D1}" srcOrd="0" destOrd="0" presId="urn:microsoft.com/office/officeart/2005/8/layout/funnel1"/>
    <dgm:cxn modelId="{93922462-E2EF-4939-817A-A3770067C49F}" srcId="{1DE23157-5EE1-440D-A7AF-252233F31F3A}" destId="{7FB6545A-478A-48C4-8BFD-58928D7A22A6}" srcOrd="1" destOrd="0" parTransId="{4C6DFC71-C3DF-4540-A709-428FBDA37FD7}" sibTransId="{AE0C8793-6ADF-422F-92CA-D19067DED9D0}"/>
    <dgm:cxn modelId="{F55F75C4-95FF-4B0B-9769-CD415D4612DF}" srcId="{1DE23157-5EE1-440D-A7AF-252233F31F3A}" destId="{1EA9DE21-0155-40ED-BC33-C78521530BCA}" srcOrd="3" destOrd="0" parTransId="{8038D926-BDAE-4382-998D-2289DE3F4CD0}" sibTransId="{79B04CD3-C11E-4C09-B86B-18E2CDABF545}"/>
    <dgm:cxn modelId="{BB1F624F-6D97-4417-9287-E0BC04AB35D7}" srcId="{1DE23157-5EE1-440D-A7AF-252233F31F3A}" destId="{D581A501-0F09-428A-8B99-AE7D0B2D9901}" srcOrd="0" destOrd="0" parTransId="{98C4EDF7-1A6C-4E49-8A86-9041D3F8AB4D}" sibTransId="{FF4AAB68-14F8-4DE8-B53B-2A3235244B69}"/>
    <dgm:cxn modelId="{419B6030-AD5D-4466-96EE-66CE8560321B}" type="presOf" srcId="{1DE23157-5EE1-440D-A7AF-252233F31F3A}" destId="{829C081D-32CC-4751-8B6F-DF00C3E2C79C}" srcOrd="0" destOrd="0" presId="urn:microsoft.com/office/officeart/2005/8/layout/funnel1"/>
    <dgm:cxn modelId="{D1AFD0BB-76B4-4CD4-95A8-0021EB5B0431}" type="presOf" srcId="{654FC030-DFA0-4F7E-A77A-C073423CEB26}" destId="{80BDFE23-E73C-487E-B73F-557C86DEE1A9}" srcOrd="0" destOrd="0" presId="urn:microsoft.com/office/officeart/2005/8/layout/funnel1"/>
    <dgm:cxn modelId="{D2679DE9-0EFB-41E1-9FE0-D19AF1C6695F}" srcId="{1DE23157-5EE1-440D-A7AF-252233F31F3A}" destId="{654FC030-DFA0-4F7E-A77A-C073423CEB26}" srcOrd="2" destOrd="0" parTransId="{8BD0C148-FB32-461E-B910-601933CBFDD7}" sibTransId="{AF815771-5462-4AC8-8D53-ECE372BA89B8}"/>
    <dgm:cxn modelId="{2958A8BE-3CCB-4754-BB27-0EB6CCF2C227}" type="presOf" srcId="{D581A501-0F09-428A-8B99-AE7D0B2D9901}" destId="{FDCA9048-D49A-41FC-AAEC-B0050AB43AED}" srcOrd="0" destOrd="0" presId="urn:microsoft.com/office/officeart/2005/8/layout/funnel1"/>
    <dgm:cxn modelId="{A23E39B9-9FD4-47E8-94BF-3776D40C179E}" type="presOf" srcId="{1EA9DE21-0155-40ED-BC33-C78521530BCA}" destId="{A208D26D-F045-456E-8854-D9C0A871899B}" srcOrd="0" destOrd="0" presId="urn:microsoft.com/office/officeart/2005/8/layout/funnel1"/>
    <dgm:cxn modelId="{ABF50E3F-72D4-4716-96FF-93CC5E4D6EFC}" type="presParOf" srcId="{829C081D-32CC-4751-8B6F-DF00C3E2C79C}" destId="{DDD5025E-11BF-4A61-AFE5-4087BE8007B2}" srcOrd="0" destOrd="0" presId="urn:microsoft.com/office/officeart/2005/8/layout/funnel1"/>
    <dgm:cxn modelId="{872F88BA-43BE-46CA-AA7E-B44CE646C1D7}" type="presParOf" srcId="{829C081D-32CC-4751-8B6F-DF00C3E2C79C}" destId="{036D5A20-8B4E-4C17-BCC2-9CB957FBF51B}" srcOrd="1" destOrd="0" presId="urn:microsoft.com/office/officeart/2005/8/layout/funnel1"/>
    <dgm:cxn modelId="{59E0930F-6E5F-4956-915B-E7AF01E81CA3}" type="presParOf" srcId="{829C081D-32CC-4751-8B6F-DF00C3E2C79C}" destId="{A208D26D-F045-456E-8854-D9C0A871899B}" srcOrd="2" destOrd="0" presId="urn:microsoft.com/office/officeart/2005/8/layout/funnel1"/>
    <dgm:cxn modelId="{7073DE58-CC07-42DE-9939-2F8DD91E10BF}" type="presParOf" srcId="{829C081D-32CC-4751-8B6F-DF00C3E2C79C}" destId="{80BDFE23-E73C-487E-B73F-557C86DEE1A9}" srcOrd="3" destOrd="0" presId="urn:microsoft.com/office/officeart/2005/8/layout/funnel1"/>
    <dgm:cxn modelId="{92D0E234-55AD-442E-86DA-A1C90D3A0DB7}" type="presParOf" srcId="{829C081D-32CC-4751-8B6F-DF00C3E2C79C}" destId="{6EB1C8D5-7031-4A5D-9879-5C945120E3D1}" srcOrd="4" destOrd="0" presId="urn:microsoft.com/office/officeart/2005/8/layout/funnel1"/>
    <dgm:cxn modelId="{1351142B-41C6-46C0-9C61-0528AD414DC5}" type="presParOf" srcId="{829C081D-32CC-4751-8B6F-DF00C3E2C79C}" destId="{FDCA9048-D49A-41FC-AAEC-B0050AB43AED}" srcOrd="5" destOrd="0" presId="urn:microsoft.com/office/officeart/2005/8/layout/funnel1"/>
    <dgm:cxn modelId="{1C52C961-325E-40B7-90E2-8710D3FAAE97}" type="presParOf" srcId="{829C081D-32CC-4751-8B6F-DF00C3E2C79C}" destId="{44894190-0516-4221-87D2-2058A7D3A65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A8EDE-8DC8-419A-B220-4EDB8033CE86}">
      <dsp:nvSpPr>
        <dsp:cNvPr id="0" name=""/>
        <dsp:cNvSpPr/>
      </dsp:nvSpPr>
      <dsp:spPr>
        <a:xfrm>
          <a:off x="2694222" y="0"/>
          <a:ext cx="4743448" cy="474344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C44E14-6F02-44AD-862D-0710298B289F}">
      <dsp:nvSpPr>
        <dsp:cNvPr id="0" name=""/>
        <dsp:cNvSpPr/>
      </dsp:nvSpPr>
      <dsp:spPr>
        <a:xfrm>
          <a:off x="4882991" y="458728"/>
          <a:ext cx="3083241" cy="11228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Civilian use</a:t>
          </a:r>
          <a:endParaRPr lang="en-IN" sz="3300" kern="1200" dirty="0"/>
        </a:p>
      </dsp:txBody>
      <dsp:txXfrm>
        <a:off x="4937805" y="513542"/>
        <a:ext cx="2973613" cy="1013235"/>
      </dsp:txXfrm>
    </dsp:sp>
    <dsp:sp modelId="{58954AEA-827D-4B20-9D87-C5D0F7755D51}">
      <dsp:nvSpPr>
        <dsp:cNvPr id="0" name=""/>
        <dsp:cNvSpPr/>
      </dsp:nvSpPr>
      <dsp:spPr>
        <a:xfrm>
          <a:off x="4882991" y="1740113"/>
          <a:ext cx="3083241" cy="1122863"/>
        </a:xfrm>
        <a:prstGeom prst="roundRect">
          <a:avLst/>
        </a:prstGeom>
        <a:solidFill>
          <a:schemeClr val="accent2">
            <a:alpha val="9000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solidFill>
                <a:srgbClr val="0000CC"/>
              </a:solidFill>
            </a:rPr>
            <a:t>Military </a:t>
          </a:r>
          <a:endParaRPr lang="en-IN" sz="3300" b="1" kern="1200" dirty="0">
            <a:solidFill>
              <a:srgbClr val="0000CC"/>
            </a:solidFill>
          </a:endParaRPr>
        </a:p>
      </dsp:txBody>
      <dsp:txXfrm>
        <a:off x="4937805" y="1794927"/>
        <a:ext cx="2973613" cy="1013235"/>
      </dsp:txXfrm>
    </dsp:sp>
    <dsp:sp modelId="{8963F6E0-98CD-4987-8F55-D1E9AD2064B0}">
      <dsp:nvSpPr>
        <dsp:cNvPr id="0" name=""/>
        <dsp:cNvSpPr/>
      </dsp:nvSpPr>
      <dsp:spPr>
        <a:xfrm>
          <a:off x="4882991" y="3003334"/>
          <a:ext cx="3083241" cy="11228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00C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Private Industry </a:t>
          </a:r>
          <a:endParaRPr lang="en-IN" sz="3300" kern="1200" dirty="0"/>
        </a:p>
      </dsp:txBody>
      <dsp:txXfrm>
        <a:off x="4937805" y="3058148"/>
        <a:ext cx="2973613" cy="1013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5025E-11BF-4A61-AFE5-4087BE8007B2}">
      <dsp:nvSpPr>
        <dsp:cNvPr id="0" name=""/>
        <dsp:cNvSpPr/>
      </dsp:nvSpPr>
      <dsp:spPr>
        <a:xfrm>
          <a:off x="4752911" y="1340991"/>
          <a:ext cx="1587801" cy="173621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D5A20-8B4E-4C17-BCC2-9CB957FBF51B}">
      <dsp:nvSpPr>
        <dsp:cNvPr id="0" name=""/>
        <dsp:cNvSpPr/>
      </dsp:nvSpPr>
      <dsp:spPr>
        <a:xfrm>
          <a:off x="4787655" y="4789165"/>
          <a:ext cx="968870" cy="620077"/>
        </a:xfrm>
        <a:prstGeom prst="downArrow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8D26D-F045-456E-8854-D9C0A871899B}">
      <dsp:nvSpPr>
        <dsp:cNvPr id="0" name=""/>
        <dsp:cNvSpPr/>
      </dsp:nvSpPr>
      <dsp:spPr>
        <a:xfrm>
          <a:off x="2932509" y="5512291"/>
          <a:ext cx="465058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Future</a:t>
          </a:r>
          <a:r>
            <a:rPr lang="en-US" sz="2100" kern="1200" dirty="0" smtClean="0"/>
            <a:t> </a:t>
          </a:r>
          <a:endParaRPr lang="en-IN" sz="2100" kern="1200" dirty="0"/>
        </a:p>
      </dsp:txBody>
      <dsp:txXfrm>
        <a:off x="2932509" y="5512291"/>
        <a:ext cx="4650580" cy="565638"/>
      </dsp:txXfrm>
    </dsp:sp>
    <dsp:sp modelId="{80BDFE23-E73C-487E-B73F-557C86DEE1A9}">
      <dsp:nvSpPr>
        <dsp:cNvPr id="0" name=""/>
        <dsp:cNvSpPr/>
      </dsp:nvSpPr>
      <dsp:spPr>
        <a:xfrm>
          <a:off x="4639048" y="2763046"/>
          <a:ext cx="1743967" cy="17439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Need</a:t>
          </a:r>
          <a:endParaRPr lang="en-IN" sz="4100" kern="1200" dirty="0"/>
        </a:p>
      </dsp:txBody>
      <dsp:txXfrm>
        <a:off x="4894446" y="3018444"/>
        <a:ext cx="1233171" cy="1233171"/>
      </dsp:txXfrm>
    </dsp:sp>
    <dsp:sp modelId="{6EB1C8D5-7031-4A5D-9879-5C945120E3D1}">
      <dsp:nvSpPr>
        <dsp:cNvPr id="0" name=""/>
        <dsp:cNvSpPr/>
      </dsp:nvSpPr>
      <dsp:spPr>
        <a:xfrm>
          <a:off x="2066232" y="689264"/>
          <a:ext cx="3564739" cy="2095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</a:rPr>
            <a:t>Possibilities</a:t>
          </a:r>
          <a:r>
            <a:rPr lang="en-US" sz="1800" kern="1200" dirty="0" smtClean="0"/>
            <a:t> </a:t>
          </a:r>
          <a:endParaRPr lang="en-IN" sz="1800" kern="1200" dirty="0"/>
        </a:p>
      </dsp:txBody>
      <dsp:txXfrm>
        <a:off x="2588276" y="996097"/>
        <a:ext cx="2520651" cy="1481519"/>
      </dsp:txXfrm>
    </dsp:sp>
    <dsp:sp modelId="{FDCA9048-D49A-41FC-AAEC-B0050AB43AED}">
      <dsp:nvSpPr>
        <dsp:cNvPr id="0" name=""/>
        <dsp:cNvSpPr/>
      </dsp:nvSpPr>
      <dsp:spPr>
        <a:xfrm>
          <a:off x="5950244" y="812671"/>
          <a:ext cx="2285155" cy="14569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Reality </a:t>
          </a:r>
          <a:endParaRPr lang="en-IN" sz="3600" kern="1200" dirty="0"/>
        </a:p>
      </dsp:txBody>
      <dsp:txXfrm>
        <a:off x="6284897" y="1026043"/>
        <a:ext cx="1615849" cy="1030253"/>
      </dsp:txXfrm>
    </dsp:sp>
    <dsp:sp modelId="{44894190-0516-4221-87D2-2058A7D3A654}">
      <dsp:nvSpPr>
        <dsp:cNvPr id="0" name=""/>
        <dsp:cNvSpPr/>
      </dsp:nvSpPr>
      <dsp:spPr>
        <a:xfrm>
          <a:off x="1515927" y="170937"/>
          <a:ext cx="7447067" cy="460119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3A208-19D5-48F2-A6E1-0AEA7D52C24D}" type="datetimeFigureOut">
              <a:rPr lang="en-IN" smtClean="0"/>
              <a:t>31-08-2015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A67B9-755A-4210-ABD6-E6D06FFE55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997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56752-2D94-43D8-92F0-47B680B8C604}" type="datetimeFigureOut">
              <a:rPr lang="en-IN" smtClean="0"/>
              <a:t>31-08-2015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0FDF-0951-455B-96C1-3224447F05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244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FEEDE3-F3EF-4DED-8E41-C68C3C3B33C9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4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19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978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24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89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09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615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78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095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57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237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C56D-A870-4063-BD49-D5670B8B4BB5}" type="datetimeFigureOut">
              <a:rPr lang="en-IN" smtClean="0"/>
              <a:pPr/>
              <a:t>31-08-2015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54D8-2760-4628-8943-5C01DF13078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81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671513"/>
            <a:ext cx="7772400" cy="208597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anchorCtr="1">
            <a:normAutofit/>
          </a:bodyPr>
          <a:lstStyle/>
          <a:p>
            <a:pPr algn="ctr" eaLnBrk="1" hangingPunct="1">
              <a:defRPr/>
            </a:pPr>
            <a:r>
              <a:rPr lang="en-US" sz="6800" b="1" dirty="0">
                <a:solidFill>
                  <a:srgbClr val="0000CC"/>
                </a:solidFill>
              </a:rPr>
              <a:t>Presentation </a:t>
            </a:r>
            <a:endParaRPr lang="en-US" sz="3700" b="1" i="1" dirty="0">
              <a:solidFill>
                <a:srgbClr val="0000CC"/>
              </a:solidFill>
            </a:endParaRPr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2921002" y="3514725"/>
            <a:ext cx="6567487" cy="3014663"/>
          </a:xfrm>
          <a:solidFill>
            <a:schemeClr val="bg2">
              <a:lumMod val="90000"/>
            </a:schemeClr>
          </a:solidFill>
          <a:ln w="38100">
            <a:solidFill>
              <a:srgbClr val="0000CC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Technical" pitchFamily="66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Technical" pitchFamily="66" charset="0"/>
              </a:rPr>
              <a:t>Ajey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echnical" pitchFamily="66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Technical" pitchFamily="66" charset="0"/>
              </a:rPr>
              <a:t>Lele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echnical" pitchFamily="66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100" b="1" i="1" dirty="0" smtClean="0">
                <a:solidFill>
                  <a:srgbClr val="7030A0"/>
                </a:solidFill>
                <a:latin typeface="Technical" pitchFamily="66" charset="0"/>
              </a:rPr>
              <a:t>IDSA, New Delhi</a:t>
            </a:r>
            <a:endParaRPr lang="en-US" sz="2100" b="1" i="1" dirty="0">
              <a:solidFill>
                <a:srgbClr val="7030A0"/>
              </a:solidFill>
              <a:latin typeface="Technical" pitchFamily="66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100" b="1" dirty="0" smtClean="0">
                <a:solidFill>
                  <a:srgbClr val="FF0000"/>
                </a:solidFill>
                <a:latin typeface="Technical" pitchFamily="66" charset="0"/>
              </a:rPr>
              <a:t>at</a:t>
            </a:r>
            <a:r>
              <a:rPr lang="en-US" sz="2100" b="1" dirty="0" smtClean="0">
                <a:solidFill>
                  <a:schemeClr val="accent2"/>
                </a:solidFill>
                <a:latin typeface="Technical" pitchFamily="66" charset="0"/>
              </a:rPr>
              <a:t> </a:t>
            </a:r>
            <a:endParaRPr lang="en-US" sz="2100" b="1" dirty="0">
              <a:solidFill>
                <a:schemeClr val="accent2"/>
              </a:solidFill>
              <a:latin typeface="Technical" pitchFamily="66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100" b="1" i="1" dirty="0" smtClean="0">
                <a:solidFill>
                  <a:srgbClr val="0000CC"/>
                </a:solidFill>
                <a:latin typeface="Technical" pitchFamily="66" charset="0"/>
              </a:rPr>
              <a:t>UNIDIR, </a:t>
            </a:r>
            <a:r>
              <a:rPr lang="en-IN" sz="2400" b="1" i="1" dirty="0" smtClean="0">
                <a:solidFill>
                  <a:srgbClr val="0000CC"/>
                </a:solidFill>
              </a:rPr>
              <a:t>Geneva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100" b="1" i="1" dirty="0" smtClean="0">
                <a:solidFill>
                  <a:srgbClr val="FF0000"/>
                </a:solidFill>
                <a:latin typeface="Technical" pitchFamily="66" charset="0"/>
              </a:rPr>
              <a:t>on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2100" b="1" i="1" dirty="0" smtClean="0">
                <a:solidFill>
                  <a:schemeClr val="accent2">
                    <a:lumMod val="50000"/>
                  </a:schemeClr>
                </a:solidFill>
                <a:latin typeface="Technical" pitchFamily="66" charset="0"/>
              </a:rPr>
              <a:t>Aug 24, 2015</a:t>
            </a:r>
            <a:endParaRPr lang="en-US" sz="2100" b="1" i="1" dirty="0">
              <a:solidFill>
                <a:schemeClr val="accent2">
                  <a:lumMod val="50000"/>
                </a:schemeClr>
              </a:solidFill>
              <a:latin typeface="Technical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57838" y="2757488"/>
            <a:ext cx="1186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   by</a:t>
            </a:r>
            <a:endParaRPr lang="en-IN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88423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4000" b="1" dirty="0">
                <a:solidFill>
                  <a:srgbClr val="0000CC"/>
                </a:solidFill>
              </a:rPr>
              <a:t>Role of Security Forces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191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dirty="0">
                <a:solidFill>
                  <a:srgbClr val="C00000"/>
                </a:solidFill>
              </a:rPr>
              <a:t>Conventional role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 dirty="0"/>
          </a:p>
          <a:p>
            <a:r>
              <a:rPr lang="en-US" altLang="en-US" sz="2400" dirty="0"/>
              <a:t>In aid of civil </a:t>
            </a:r>
            <a:r>
              <a:rPr lang="en-US" altLang="en-US" sz="2400" dirty="0" smtClean="0"/>
              <a:t>authorities (natural disasters </a:t>
            </a:r>
            <a:r>
              <a:rPr lang="en-US" altLang="en-US" sz="2400" dirty="0" err="1" smtClean="0"/>
              <a:t>etc</a:t>
            </a:r>
            <a:r>
              <a:rPr lang="en-US" altLang="en-US" sz="2400" dirty="0" smtClean="0"/>
              <a:t>)  </a:t>
            </a:r>
            <a:endParaRPr lang="en-US" altLang="en-US" sz="2400" dirty="0"/>
          </a:p>
          <a:p>
            <a:pPr>
              <a:buFont typeface="Arial" panose="020B0604020202020204" pitchFamily="34" charset="0"/>
              <a:buNone/>
            </a:pPr>
            <a:endParaRPr lang="en-US" altLang="en-US" sz="2400" dirty="0"/>
          </a:p>
          <a:p>
            <a:r>
              <a:rPr lang="en-US" altLang="en-US" sz="2400" dirty="0">
                <a:solidFill>
                  <a:srgbClr val="C00000"/>
                </a:solidFill>
              </a:rPr>
              <a:t>UN peace keeping missions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400" dirty="0"/>
          </a:p>
          <a:p>
            <a:r>
              <a:rPr lang="en-US" altLang="en-US" sz="2400" dirty="0"/>
              <a:t>Out of area of </a:t>
            </a:r>
            <a:r>
              <a:rPr lang="en-US" altLang="en-US" sz="2400" dirty="0" smtClean="0"/>
              <a:t>operations…response to ‘geopolitical ripples’    </a:t>
            </a:r>
          </a:p>
          <a:p>
            <a:endParaRPr lang="en-US" alt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 Aim</a:t>
            </a:r>
            <a:r>
              <a:rPr lang="en-US" altLang="en-US" sz="2400" dirty="0" smtClean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is to </a:t>
            </a:r>
            <a:r>
              <a:rPr lang="en-US" altLang="en-US" sz="2400" i="1" dirty="0">
                <a:solidFill>
                  <a:srgbClr val="0000FF"/>
                </a:solidFill>
              </a:rPr>
              <a:t>safeguard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state’s </a:t>
            </a:r>
            <a:r>
              <a:rPr lang="en-US" altLang="en-US" sz="2400" dirty="0">
                <a:solidFill>
                  <a:srgbClr val="FF0000"/>
                </a:solidFill>
              </a:rPr>
              <a:t>strategic interests 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86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037"/>
            <a:ext cx="10515600" cy="10858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</a:rPr>
              <a:t>Space for Military </a:t>
            </a:r>
            <a:endParaRPr lang="en-IN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82917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1991 Gulf War and various subsequent military campaigns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Satellite technologies are used for intelligence gathering, communication and navigation purposes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of space assets for military purposes is an acceptable norm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Diverse challenges are attracting states towards…..making space a vital element of their security architecture….Belgrade bombing, DPRK threat….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JDAMs, PGMs, various modern warfighting platforms</a:t>
            </a:r>
            <a:r>
              <a:rPr lang="en-US" dirty="0"/>
              <a:t> …..Asymmetric War to </a:t>
            </a:r>
            <a:r>
              <a:rPr lang="en-US" dirty="0" smtClean="0"/>
              <a:t>NCW…..assistance from space is fast becoming a necessity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06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175"/>
            <a:ext cx="10515600" cy="102869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CC"/>
                </a:solidFill>
              </a:rPr>
              <a:t>Deciding on Military </a:t>
            </a:r>
            <a:r>
              <a:rPr lang="en-US" sz="4000" b="1" dirty="0">
                <a:solidFill>
                  <a:srgbClr val="0000CC"/>
                </a:solidFill>
              </a:rPr>
              <a:t>I</a:t>
            </a:r>
            <a:r>
              <a:rPr lang="en-US" sz="4000" b="1" dirty="0" smtClean="0">
                <a:solidFill>
                  <a:srgbClr val="0000CC"/>
                </a:solidFill>
              </a:rPr>
              <a:t>nvestments </a:t>
            </a:r>
            <a:br>
              <a:rPr lang="en-US" sz="4000" b="1" dirty="0" smtClean="0">
                <a:solidFill>
                  <a:srgbClr val="0000CC"/>
                </a:solidFill>
              </a:rPr>
            </a:br>
            <a:r>
              <a:rPr lang="en-US" sz="3100" b="1" i="1" dirty="0" smtClean="0">
                <a:solidFill>
                  <a:srgbClr val="C00000"/>
                </a:solidFill>
              </a:rPr>
              <a:t>Fundamental </a:t>
            </a:r>
            <a:r>
              <a:rPr lang="en-US" sz="3100" b="1" i="1" dirty="0">
                <a:solidFill>
                  <a:srgbClr val="C00000"/>
                </a:solidFill>
              </a:rPr>
              <a:t>Questions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8200" y="1400174"/>
            <a:ext cx="10515600" cy="51149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en-US" sz="2400" dirty="0"/>
              <a:t>What are </a:t>
            </a:r>
            <a:r>
              <a:rPr lang="en-US" altLang="en-US" sz="2400" dirty="0" smtClean="0"/>
              <a:t>threat </a:t>
            </a:r>
            <a:r>
              <a:rPr lang="en-US" altLang="en-US" sz="2400" dirty="0"/>
              <a:t>perceptions</a:t>
            </a:r>
            <a:r>
              <a:rPr lang="en-US" altLang="en-US" sz="2400" dirty="0" smtClean="0"/>
              <a:t>? </a:t>
            </a:r>
            <a:r>
              <a:rPr lang="en-US" altLang="en-US" sz="2400" dirty="0"/>
              <a:t>Needs for multilayered security </a:t>
            </a:r>
            <a:r>
              <a:rPr lang="en-US" altLang="en-US" sz="2400" dirty="0" smtClean="0"/>
              <a:t>architectures </a:t>
            </a:r>
            <a:endParaRPr lang="en-US" altLang="en-US" sz="2400" dirty="0"/>
          </a:p>
          <a:p>
            <a:pPr>
              <a:buFont typeface="Arial" panose="020B0604020202020204" pitchFamily="34" charset="0"/>
              <a:buNone/>
            </a:pPr>
            <a:endParaRPr lang="en-US" altLang="en-US" sz="2400" dirty="0"/>
          </a:p>
          <a:p>
            <a:r>
              <a:rPr lang="en-US" altLang="en-US" sz="2400" dirty="0">
                <a:solidFill>
                  <a:srgbClr val="C00000"/>
                </a:solidFill>
              </a:rPr>
              <a:t>How </a:t>
            </a:r>
            <a:r>
              <a:rPr lang="en-US" altLang="en-US" sz="2400" dirty="0" smtClean="0">
                <a:solidFill>
                  <a:srgbClr val="C00000"/>
                </a:solidFill>
              </a:rPr>
              <a:t>state views “space” </a:t>
            </a:r>
            <a:r>
              <a:rPr lang="en-US" altLang="en-US" sz="2400" dirty="0">
                <a:solidFill>
                  <a:srgbClr val="C00000"/>
                </a:solidFill>
              </a:rPr>
              <a:t>in its overall security calculus</a:t>
            </a:r>
            <a:r>
              <a:rPr lang="en-US" altLang="en-US" sz="2400" dirty="0" smtClean="0">
                <a:solidFill>
                  <a:srgbClr val="C00000"/>
                </a:solidFill>
              </a:rPr>
              <a:t>?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Capabilities of the adversaries  </a:t>
            </a:r>
            <a:endParaRPr lang="en-US" altLang="en-US" sz="2400" dirty="0"/>
          </a:p>
          <a:p>
            <a:endParaRPr lang="en-US" altLang="en-US" sz="2400" dirty="0" smtClean="0">
              <a:solidFill>
                <a:srgbClr val="0000FF"/>
              </a:solidFill>
            </a:endParaRPr>
          </a:p>
          <a:p>
            <a:r>
              <a:rPr lang="en-US" altLang="en-US" sz="2400" dirty="0" smtClean="0">
                <a:solidFill>
                  <a:srgbClr val="C00000"/>
                </a:solidFill>
              </a:rPr>
              <a:t>Is “space” relevant beyond ‘full-scale </a:t>
            </a:r>
            <a:r>
              <a:rPr lang="en-US" altLang="en-US" sz="2400" dirty="0">
                <a:solidFill>
                  <a:srgbClr val="C00000"/>
                </a:solidFill>
              </a:rPr>
              <a:t>RMA model</a:t>
            </a:r>
            <a:r>
              <a:rPr lang="en-US" altLang="en-US" sz="2400" dirty="0" smtClean="0">
                <a:solidFill>
                  <a:srgbClr val="C00000"/>
                </a:solidFill>
              </a:rPr>
              <a:t>’?</a:t>
            </a:r>
          </a:p>
          <a:p>
            <a:endParaRPr lang="en-US" altLang="en-US" sz="2400" dirty="0" smtClean="0">
              <a:solidFill>
                <a:srgbClr val="0000FF"/>
              </a:solidFill>
            </a:endParaRPr>
          </a:p>
          <a:p>
            <a:r>
              <a:rPr lang="en-US" altLang="en-US" sz="2400" dirty="0" smtClean="0"/>
              <a:t>Validity of offence- </a:t>
            </a:r>
            <a:r>
              <a:rPr lang="en-US" altLang="en-US" sz="2400" dirty="0" err="1" smtClean="0"/>
              <a:t>defence</a:t>
            </a:r>
            <a:r>
              <a:rPr lang="en-US" altLang="en-US" sz="2400" dirty="0" smtClean="0"/>
              <a:t> balance</a:t>
            </a:r>
            <a:r>
              <a:rPr lang="en-US" altLang="en-US" sz="2400" dirty="0" smtClean="0">
                <a:solidFill>
                  <a:srgbClr val="0000CC"/>
                </a:solidFill>
              </a:rPr>
              <a:t>…weapons of offence and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defence</a:t>
            </a:r>
            <a:r>
              <a:rPr lang="en-US" altLang="en-US" sz="2400" dirty="0" smtClean="0">
                <a:solidFill>
                  <a:srgbClr val="0000CC"/>
                </a:solidFill>
              </a:rPr>
              <a:t> are similar</a:t>
            </a:r>
            <a:r>
              <a:rPr lang="en-US" altLang="en-US" sz="2400" dirty="0" smtClean="0"/>
              <a:t>….technologies are dual-use in nature  </a:t>
            </a:r>
            <a:endParaRPr lang="en-US" altLang="en-US" sz="2400" dirty="0"/>
          </a:p>
          <a:p>
            <a:pPr marL="0" indent="0">
              <a:buNone/>
            </a:pPr>
            <a:endParaRPr lang="en-US" altLang="en-US" dirty="0" smtClean="0">
              <a:solidFill>
                <a:srgbClr val="0000FF"/>
              </a:solidFill>
            </a:endParaRPr>
          </a:p>
          <a:p>
            <a:endParaRPr lang="en-US" altLang="en-US" dirty="0" smtClean="0">
              <a:solidFill>
                <a:srgbClr val="0000FF"/>
              </a:solidFill>
            </a:endParaRPr>
          </a:p>
          <a:p>
            <a:endParaRPr lang="en-US" altLang="en-US" dirty="0">
              <a:solidFill>
                <a:srgbClr val="0000FF"/>
              </a:solidFill>
            </a:endParaRPr>
          </a:p>
          <a:p>
            <a:endParaRPr lang="en-US" altLang="en-US" dirty="0">
              <a:solidFill>
                <a:srgbClr val="0000FF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8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100012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3600" b="1" dirty="0">
                <a:solidFill>
                  <a:srgbClr val="0000CC"/>
                </a:solidFill>
              </a:rPr>
              <a:t>Use of Space by </a:t>
            </a:r>
            <a:r>
              <a:rPr lang="en-US" sz="3600" b="1" dirty="0" smtClean="0">
                <a:solidFill>
                  <a:srgbClr val="0000CC"/>
                </a:solidFill>
              </a:rPr>
              <a:t>Armed Forces</a:t>
            </a:r>
            <a:br>
              <a:rPr lang="en-US" sz="3600" b="1" dirty="0" smtClean="0">
                <a:solidFill>
                  <a:srgbClr val="0000CC"/>
                </a:solidFill>
              </a:rPr>
            </a:br>
            <a:r>
              <a:rPr lang="en-US" sz="2000" b="1" i="1" dirty="0" smtClean="0">
                <a:solidFill>
                  <a:srgbClr val="FF0000"/>
                </a:solidFill>
              </a:rPr>
              <a:t>A </a:t>
            </a:r>
            <a:r>
              <a:rPr lang="en-US" sz="2000" b="1" i="1" dirty="0">
                <a:solidFill>
                  <a:srgbClr val="FF0000"/>
                </a:solidFill>
              </a:rPr>
              <a:t>theoretical appreciation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400176"/>
            <a:ext cx="10515600" cy="52006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US" altLang="en-US" sz="2400" dirty="0">
                <a:solidFill>
                  <a:srgbClr val="C00000"/>
                </a:solidFill>
              </a:rPr>
              <a:t>To build real time </a:t>
            </a:r>
            <a:r>
              <a:rPr lang="en-US" altLang="en-US" sz="2400" u="sng" dirty="0">
                <a:solidFill>
                  <a:srgbClr val="C00000"/>
                </a:solidFill>
              </a:rPr>
              <a:t>situational awareness </a:t>
            </a:r>
            <a:r>
              <a:rPr lang="en-US" altLang="en-US" sz="2400" dirty="0">
                <a:solidFill>
                  <a:srgbClr val="C00000"/>
                </a:solidFill>
              </a:rPr>
              <a:t>through space communication and space sensors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/>
              <a:t> </a:t>
            </a:r>
          </a:p>
          <a:p>
            <a:r>
              <a:rPr lang="en-US" altLang="en-US" sz="2400" dirty="0"/>
              <a:t>To </a:t>
            </a:r>
            <a:r>
              <a:rPr lang="en-US" altLang="en-US" sz="2400" u="sng" dirty="0"/>
              <a:t>link radar and other communications networks</a:t>
            </a:r>
            <a:r>
              <a:rPr lang="en-US" altLang="en-US" sz="2400" dirty="0"/>
              <a:t> over the entire length and breadth of the country</a:t>
            </a:r>
          </a:p>
          <a:p>
            <a:endParaRPr lang="en-US" altLang="en-US" sz="2400" dirty="0"/>
          </a:p>
          <a:p>
            <a:r>
              <a:rPr lang="en-US" altLang="en-US" sz="2400" dirty="0">
                <a:solidFill>
                  <a:srgbClr val="C00000"/>
                </a:solidFill>
              </a:rPr>
              <a:t>To assist in Ballistic Missile </a:t>
            </a:r>
            <a:r>
              <a:rPr lang="en-US" altLang="en-US" sz="2400" dirty="0" err="1">
                <a:solidFill>
                  <a:srgbClr val="C00000"/>
                </a:solidFill>
              </a:rPr>
              <a:t>Defence</a:t>
            </a:r>
            <a:endParaRPr lang="en-US" altLang="en-US" sz="2400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/>
              <a:t> </a:t>
            </a:r>
          </a:p>
          <a:p>
            <a:r>
              <a:rPr lang="en-US" altLang="en-US" sz="2400" dirty="0"/>
              <a:t>To gather real time intelligence about </a:t>
            </a:r>
            <a:r>
              <a:rPr lang="en-US" altLang="en-US" sz="2400" dirty="0">
                <a:solidFill>
                  <a:srgbClr val="0000CC"/>
                </a:solidFill>
              </a:rPr>
              <a:t>enemy aircraft, </a:t>
            </a:r>
            <a:r>
              <a:rPr lang="en-US" altLang="en-US" sz="2400" dirty="0" smtClean="0">
                <a:solidFill>
                  <a:srgbClr val="0000CC"/>
                </a:solidFill>
              </a:rPr>
              <a:t>ships, </a:t>
            </a:r>
            <a:r>
              <a:rPr lang="en-US" altLang="en-US" sz="2400" dirty="0" err="1" smtClean="0">
                <a:solidFill>
                  <a:srgbClr val="0000CC"/>
                </a:solidFill>
              </a:rPr>
              <a:t>armour</a:t>
            </a:r>
            <a:r>
              <a:rPr lang="en-US" altLang="en-US" sz="2400" dirty="0" smtClean="0">
                <a:solidFill>
                  <a:srgbClr val="0000CC"/>
                </a:solidFill>
              </a:rPr>
              <a:t>, missiles </a:t>
            </a:r>
            <a:r>
              <a:rPr lang="en-US" altLang="en-US" sz="2400" dirty="0">
                <a:solidFill>
                  <a:srgbClr val="0000CC"/>
                </a:solidFill>
              </a:rPr>
              <a:t>and space borne threats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/>
              <a:t> </a:t>
            </a:r>
          </a:p>
          <a:p>
            <a:r>
              <a:rPr lang="en-US" altLang="en-US" sz="2400" i="1" dirty="0">
                <a:solidFill>
                  <a:srgbClr val="C00000"/>
                </a:solidFill>
              </a:rPr>
              <a:t>To prevent enemy </a:t>
            </a:r>
            <a:r>
              <a:rPr lang="en-US" altLang="en-US" sz="2400" i="1" dirty="0" smtClean="0">
                <a:solidFill>
                  <a:srgbClr val="C00000"/>
                </a:solidFill>
              </a:rPr>
              <a:t>from </a:t>
            </a:r>
            <a:r>
              <a:rPr lang="en-US" altLang="en-US" sz="2400" i="1" dirty="0">
                <a:solidFill>
                  <a:srgbClr val="C00000"/>
                </a:solidFill>
              </a:rPr>
              <a:t>using </a:t>
            </a:r>
            <a:r>
              <a:rPr lang="en-US" altLang="en-US" sz="2400" i="1" dirty="0" smtClean="0">
                <a:solidFill>
                  <a:srgbClr val="C00000"/>
                </a:solidFill>
              </a:rPr>
              <a:t>their </a:t>
            </a:r>
            <a:r>
              <a:rPr lang="en-US" altLang="en-US" sz="2400" i="1" dirty="0">
                <a:solidFill>
                  <a:srgbClr val="C00000"/>
                </a:solidFill>
              </a:rPr>
              <a:t>space </a:t>
            </a:r>
            <a:r>
              <a:rPr lang="en-US" altLang="en-US" sz="2400" i="1" dirty="0" smtClean="0">
                <a:solidFill>
                  <a:srgbClr val="C00000"/>
                </a:solidFill>
              </a:rPr>
              <a:t>assets</a:t>
            </a:r>
            <a:r>
              <a:rPr lang="en-US" altLang="en-US" sz="2400" dirty="0" smtClean="0">
                <a:solidFill>
                  <a:srgbClr val="C00000"/>
                </a:solidFill>
              </a:rPr>
              <a:t>…… </a:t>
            </a:r>
            <a:r>
              <a:rPr lang="en-US" altLang="en-US" sz="2400" dirty="0">
                <a:solidFill>
                  <a:srgbClr val="C00000"/>
                </a:solidFill>
              </a:rPr>
              <a:t>by resorting to jamming</a:t>
            </a:r>
          </a:p>
        </p:txBody>
      </p:sp>
    </p:spTree>
    <p:extLst>
      <p:ext uri="{BB962C8B-B14F-4D97-AF65-F5344CB8AC3E}">
        <p14:creationId xmlns:p14="http://schemas.microsoft.com/office/powerpoint/2010/main" val="100067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328613"/>
            <a:ext cx="10015538" cy="928687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CC"/>
                </a:solidFill>
              </a:rPr>
              <a:t>Military Priorities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85850" y="1457326"/>
            <a:ext cx="10015538" cy="5172074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Better sensors, a strong </a:t>
            </a:r>
            <a:r>
              <a:rPr lang="en-US" altLang="en-US" dirty="0" smtClean="0">
                <a:solidFill>
                  <a:srgbClr val="0000FF"/>
                </a:solidFill>
              </a:rPr>
              <a:t>air/land/sea </a:t>
            </a:r>
            <a:r>
              <a:rPr lang="en-US" altLang="en-US" dirty="0" err="1">
                <a:solidFill>
                  <a:srgbClr val="0000FF"/>
                </a:solidFill>
              </a:rPr>
              <a:t>defence</a:t>
            </a:r>
            <a:r>
              <a:rPr lang="en-US" altLang="en-US" dirty="0">
                <a:solidFill>
                  <a:srgbClr val="0000FF"/>
                </a:solidFill>
              </a:rPr>
              <a:t> network, and a strike capability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r>
              <a:rPr lang="en-US" altLang="en-US" dirty="0"/>
              <a:t>A credible nuclear and conventional deterrent posture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r>
              <a:rPr lang="en-US" altLang="en-US" dirty="0">
                <a:solidFill>
                  <a:srgbClr val="0000FF"/>
                </a:solidFill>
              </a:rPr>
              <a:t>A highly networked and information technology-intensive orientation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r>
              <a:rPr lang="en-US" altLang="en-US" dirty="0"/>
              <a:t>Capability to exploit space-based </a:t>
            </a:r>
            <a:r>
              <a:rPr lang="en-US" altLang="en-US" dirty="0">
                <a:solidFill>
                  <a:srgbClr val="FF0000"/>
                </a:solidFill>
              </a:rPr>
              <a:t>ISR, command and control, and navigation assets </a:t>
            </a:r>
            <a:r>
              <a:rPr lang="en-US" altLang="en-US" dirty="0"/>
              <a:t>that will offer both real-time and predictive battlespace awareness</a:t>
            </a:r>
          </a:p>
        </p:txBody>
      </p:sp>
    </p:spTree>
    <p:extLst>
      <p:ext uri="{BB962C8B-B14F-4D97-AF65-F5344CB8AC3E}">
        <p14:creationId xmlns:p14="http://schemas.microsoft.com/office/powerpoint/2010/main" val="37917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188"/>
            <a:ext cx="10515600" cy="107156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0000CC"/>
                </a:solidFill>
              </a:rPr>
              <a:t>Active Military Space Programmes </a:t>
            </a:r>
            <a:endParaRPr lang="en-IN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8789"/>
            <a:ext cx="10515600" cy="424338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IN" u="sng" dirty="0" smtClean="0"/>
              <a:t>Major areas</a:t>
            </a:r>
            <a:r>
              <a:rPr lang="en-IN" dirty="0"/>
              <a:t>: </a:t>
            </a:r>
            <a:r>
              <a:rPr lang="en-IN" dirty="0" smtClean="0"/>
              <a:t>Early </a:t>
            </a:r>
            <a:r>
              <a:rPr lang="en-IN" dirty="0"/>
              <a:t>warning, </a:t>
            </a:r>
            <a:r>
              <a:rPr lang="en-IN" dirty="0" smtClean="0"/>
              <a:t>Optical Reconnaissance</a:t>
            </a:r>
            <a:r>
              <a:rPr lang="en-IN" dirty="0"/>
              <a:t>, </a:t>
            </a:r>
            <a:r>
              <a:rPr lang="en-IN" dirty="0" smtClean="0"/>
              <a:t>Communications</a:t>
            </a:r>
            <a:r>
              <a:rPr lang="en-IN" dirty="0"/>
              <a:t>, </a:t>
            </a:r>
            <a:r>
              <a:rPr lang="en-IN" dirty="0" smtClean="0"/>
              <a:t>Navigation and Signal </a:t>
            </a:r>
            <a:r>
              <a:rPr lang="en-IN" dirty="0"/>
              <a:t>I</a:t>
            </a:r>
            <a:r>
              <a:rPr lang="en-IN" dirty="0" smtClean="0"/>
              <a:t>ntelligence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>
                <a:solidFill>
                  <a:srgbClr val="C00000"/>
                </a:solidFill>
              </a:rPr>
              <a:t>Photo-reconnaissance Satellites/Remote Sensing Satellites. Electronic Intelligence/Communication Intelligence </a:t>
            </a:r>
            <a:r>
              <a:rPr lang="en-IN" dirty="0">
                <a:solidFill>
                  <a:srgbClr val="C00000"/>
                </a:solidFill>
              </a:rPr>
              <a:t>(ELINT/COMINT) </a:t>
            </a:r>
            <a:r>
              <a:rPr lang="en-IN" dirty="0" smtClean="0">
                <a:solidFill>
                  <a:srgbClr val="C00000"/>
                </a:solidFill>
              </a:rPr>
              <a:t>Satellites, GPS (equivalent) Satellites, Spy Satellites</a:t>
            </a:r>
          </a:p>
          <a:p>
            <a:endParaRPr lang="en-IN" dirty="0">
              <a:solidFill>
                <a:srgbClr val="C00000"/>
              </a:solidFill>
            </a:endParaRPr>
          </a:p>
          <a:p>
            <a:r>
              <a:rPr lang="en-IN" u="sng" dirty="0" smtClean="0">
                <a:solidFill>
                  <a:srgbClr val="0000CC"/>
                </a:solidFill>
              </a:rPr>
              <a:t>Who are in the Game?</a:t>
            </a:r>
            <a:r>
              <a:rPr lang="en-IN" dirty="0" smtClean="0">
                <a:solidFill>
                  <a:srgbClr val="0000CC"/>
                </a:solidFill>
              </a:rPr>
              <a:t> </a:t>
            </a:r>
            <a:r>
              <a:rPr lang="en-IN" dirty="0" smtClean="0"/>
              <a:t>Major space-faring states have made investments. Almost everybody has a interest…..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43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038"/>
            <a:ext cx="10515600" cy="105727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</a:rPr>
              <a:t>Militaries are looking for…   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914"/>
            <a:ext cx="10515600" cy="4872036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Launch of demand capability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Nano/micro/small satellites (</a:t>
            </a:r>
            <a:r>
              <a:rPr lang="en-IN" dirty="0" smtClean="0">
                <a:solidFill>
                  <a:srgbClr val="C00000"/>
                </a:solidFill>
              </a:rPr>
              <a:t>to enhance </a:t>
            </a:r>
            <a:r>
              <a:rPr lang="en-IN" dirty="0" err="1" smtClean="0">
                <a:solidFill>
                  <a:srgbClr val="C00000"/>
                </a:solidFill>
              </a:rPr>
              <a:t>warfighter</a:t>
            </a:r>
            <a:r>
              <a:rPr lang="en-IN" dirty="0" smtClean="0">
                <a:solidFill>
                  <a:srgbClr val="C00000"/>
                </a:solidFill>
              </a:rPr>
              <a:t> situational awareness in the battlespace)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US" dirty="0" smtClean="0"/>
              <a:t>Space Fence </a:t>
            </a:r>
            <a:r>
              <a:rPr lang="en-US" dirty="0" err="1" smtClean="0"/>
              <a:t>programme</a:t>
            </a:r>
            <a:r>
              <a:rPr lang="en-US" dirty="0" smtClean="0"/>
              <a:t>: Enhanced space surveillance capability to track and detect space objects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Future war fighting communications needs. Use of commercial technologies for military communications.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Advanced Extremely High Frequency (AEHF) military communication </a:t>
            </a:r>
            <a:r>
              <a:rPr lang="en-US" dirty="0" smtClean="0">
                <a:solidFill>
                  <a:srgbClr val="C00000"/>
                </a:solidFill>
              </a:rPr>
              <a:t>satellites.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Dependence, Vulnerability, Protection….  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52913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Modern militaries have heavy dependence on space systems.  So there is a need to assure that these vital services are available all the time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Adversary would make an effort to ensure that these facilities are unavailable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</a:p>
          <a:p>
            <a:r>
              <a:rPr lang="en-US" dirty="0"/>
              <a:t>P</a:t>
            </a:r>
            <a:r>
              <a:rPr lang="en-US" dirty="0" smtClean="0"/>
              <a:t>rotecting mission-critical constellations becomes a necessity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Counter measures, counter-counter measures…..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933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</a:rPr>
              <a:t>Challenges…..  </a:t>
            </a:r>
            <a:endParaRPr lang="en-IN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1638"/>
            <a:ext cx="10515600" cy="4514849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Military is emerging as an important stakeholder in “space”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Also, achievements in space domain allows </a:t>
            </a:r>
            <a:r>
              <a:rPr lang="en-IN" dirty="0" smtClean="0"/>
              <a:t>governments to seek status. It is an instrument to project power…both Hard and Soft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>
                <a:solidFill>
                  <a:srgbClr val="C00000"/>
                </a:solidFill>
              </a:rPr>
              <a:t>Would significance of space for the militaries would allow the world to make space as a ‘stable</a:t>
            </a:r>
            <a:r>
              <a:rPr lang="en-IN" dirty="0">
                <a:solidFill>
                  <a:srgbClr val="C00000"/>
                </a:solidFill>
              </a:rPr>
              <a:t>, </a:t>
            </a:r>
            <a:r>
              <a:rPr lang="en-IN" dirty="0" smtClean="0">
                <a:solidFill>
                  <a:srgbClr val="C00000"/>
                </a:solidFill>
              </a:rPr>
              <a:t>safe and </a:t>
            </a:r>
            <a:r>
              <a:rPr lang="en-IN" dirty="0">
                <a:solidFill>
                  <a:srgbClr val="C00000"/>
                </a:solidFill>
              </a:rPr>
              <a:t>predicable </a:t>
            </a:r>
            <a:r>
              <a:rPr lang="en-IN" dirty="0" smtClean="0">
                <a:solidFill>
                  <a:srgbClr val="C00000"/>
                </a:solidFill>
              </a:rPr>
              <a:t>domain’? If not, then how to ensure that Space Security is maintained?</a:t>
            </a:r>
          </a:p>
          <a:p>
            <a:endParaRPr lang="en-IN" dirty="0">
              <a:solidFill>
                <a:srgbClr val="C00000"/>
              </a:solidFill>
            </a:endParaRPr>
          </a:p>
          <a:p>
            <a:r>
              <a:rPr lang="en-IN" dirty="0" smtClean="0"/>
              <a:t>What mechanisms could be put in place in regards to global military activities to ensure Space Security…..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402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038"/>
            <a:ext cx="10515600" cy="94297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</a:rPr>
              <a:t>Bilateral &amp; Multilateral Mechanisms  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100638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 Military to Military level……limitations for ‘all pervasive’ treaty mechanism…….some regulatory mechanisms at military level could feed into global mechanisms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Militaries can have mechanisms like cooperation in the surveillance of space (SSA), data sharing, advance notifications about the launch of military satellites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Military space agencies could conduct joint exercises (CBMs), denounce space </a:t>
            </a:r>
            <a:r>
              <a:rPr lang="en-US" dirty="0" err="1" smtClean="0"/>
              <a:t>weaponisation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Could have develop instruments like NFU</a:t>
            </a:r>
            <a:r>
              <a:rPr lang="en-US" dirty="0">
                <a:solidFill>
                  <a:srgbClr val="C00000"/>
                </a:solidFill>
              </a:rPr>
              <a:t>, treaty on </a:t>
            </a:r>
            <a:r>
              <a:rPr lang="en-US" dirty="0" smtClean="0">
                <a:solidFill>
                  <a:srgbClr val="C00000"/>
                </a:solidFill>
              </a:rPr>
              <a:t>non-debris  </a:t>
            </a:r>
            <a:r>
              <a:rPr lang="en-US" dirty="0">
                <a:solidFill>
                  <a:srgbClr val="C00000"/>
                </a:solidFill>
              </a:rPr>
              <a:t>generating </a:t>
            </a:r>
            <a:r>
              <a:rPr lang="en-US" dirty="0" smtClean="0">
                <a:solidFill>
                  <a:srgbClr val="C00000"/>
                </a:solidFill>
              </a:rPr>
              <a:t>ASAT</a:t>
            </a:r>
          </a:p>
          <a:p>
            <a:endParaRPr lang="en-US" dirty="0"/>
          </a:p>
          <a:p>
            <a:r>
              <a:rPr lang="en-US" dirty="0" smtClean="0"/>
              <a:t>Develop strategies to address Ballistic missile </a:t>
            </a:r>
            <a:r>
              <a:rPr lang="en-US" dirty="0" err="1" smtClean="0"/>
              <a:t>defence</a:t>
            </a:r>
            <a:r>
              <a:rPr lang="en-US" dirty="0" smtClean="0"/>
              <a:t> </a:t>
            </a:r>
            <a:r>
              <a:rPr lang="en-US" dirty="0" err="1" smtClean="0"/>
              <a:t>porgramme</a:t>
            </a:r>
            <a:r>
              <a:rPr lang="en-US" dirty="0" smtClean="0"/>
              <a:t> related challenges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28775" y="985838"/>
            <a:ext cx="8815387" cy="4457700"/>
          </a:xfrm>
          <a:solidFill>
            <a:schemeClr val="tx2">
              <a:lumMod val="40000"/>
              <a:lumOff val="60000"/>
            </a:schemeClr>
          </a:solidFill>
          <a:ln w="762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8000" b="1" dirty="0" smtClean="0">
                <a:solidFill>
                  <a:srgbClr val="7030A0"/>
                </a:solidFill>
              </a:rPr>
              <a:t>Space</a:t>
            </a:r>
            <a:r>
              <a:rPr lang="en-IN" sz="8000" b="1" dirty="0" smtClean="0">
                <a:solidFill>
                  <a:srgbClr val="0000CC"/>
                </a:solidFill>
              </a:rPr>
              <a:t> </a:t>
            </a:r>
            <a:r>
              <a:rPr lang="en-IN" sz="8000" b="1" dirty="0" smtClean="0">
                <a:solidFill>
                  <a:srgbClr val="0000CC"/>
                </a:solidFill>
                <a:latin typeface="Baskerville Old Face" panose="02020602080505020303" pitchFamily="18" charset="0"/>
              </a:rPr>
              <a:t>Stakeholders</a:t>
            </a:r>
            <a:r>
              <a:rPr lang="en-IN" sz="6600" b="1" dirty="0" smtClean="0"/>
              <a:t/>
            </a:r>
            <a:br>
              <a:rPr lang="en-IN" sz="6600" b="1" dirty="0" smtClean="0"/>
            </a:br>
            <a:r>
              <a:rPr lang="en-IN" sz="6600" b="1" dirty="0" smtClean="0"/>
              <a:t/>
            </a:r>
            <a:br>
              <a:rPr lang="en-IN" sz="6600" b="1" dirty="0" smtClean="0"/>
            </a:br>
            <a:r>
              <a:rPr lang="en-IN" sz="7200" b="1" i="1" dirty="0" smtClean="0">
                <a:latin typeface="Bodoni MT Black" panose="02070A03080606020203" pitchFamily="18" charset="0"/>
              </a:rPr>
              <a:t>Military</a:t>
            </a:r>
            <a:endParaRPr lang="en-IN" sz="7200" b="1" i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464"/>
            <a:ext cx="10515600" cy="90011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Wrapping up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738"/>
            <a:ext cx="10515600" cy="50434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IN" sz="2400" dirty="0" smtClean="0"/>
              <a:t>Pragmatic </a:t>
            </a:r>
            <a:r>
              <a:rPr lang="en-IN" sz="2400" dirty="0"/>
              <a:t>steps </a:t>
            </a:r>
            <a:r>
              <a:rPr lang="en-IN" sz="2400" dirty="0" smtClean="0"/>
              <a:t>are required to be taken towards </a:t>
            </a:r>
            <a:r>
              <a:rPr lang="en-IN" sz="2400" dirty="0"/>
              <a:t>a more stable and predictable space </a:t>
            </a:r>
            <a:r>
              <a:rPr lang="en-IN" sz="2400" dirty="0" smtClean="0"/>
              <a:t>environment</a:t>
            </a:r>
          </a:p>
          <a:p>
            <a:pPr marL="0" indent="0">
              <a:buNone/>
            </a:pPr>
            <a:endParaRPr lang="en-IN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Thin line between militarization and </a:t>
            </a:r>
            <a:r>
              <a:rPr lang="en-US" sz="2400" dirty="0" err="1" smtClean="0">
                <a:solidFill>
                  <a:srgbClr val="C00000"/>
                </a:solidFill>
              </a:rPr>
              <a:t>weaponisation</a:t>
            </a:r>
            <a:r>
              <a:rPr lang="en-US" sz="2400" dirty="0" smtClean="0">
                <a:solidFill>
                  <a:srgbClr val="C00000"/>
                </a:solidFill>
              </a:rPr>
              <a:t> of space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Developments in technology would bring in more challenges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BMD is the elephant in the ‘space’</a:t>
            </a:r>
          </a:p>
          <a:p>
            <a:endParaRPr lang="en-US" sz="2400" dirty="0" smtClean="0"/>
          </a:p>
          <a:p>
            <a:r>
              <a:rPr lang="en-US" sz="2400" dirty="0" smtClean="0"/>
              <a:t>Legally binding treaty mechanism is desirable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70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Postscript……</a:t>
            </a:r>
            <a:r>
              <a:rPr lang="en-US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IN" dirty="0" smtClean="0"/>
              <a:t>No clarity about X-37B etc…if space technology matures to a level of having a strike capability to address any target….it would develop a revolutionary strategic significance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>
                <a:solidFill>
                  <a:srgbClr val="C00000"/>
                </a:solidFill>
              </a:rPr>
              <a:t>Need </a:t>
            </a:r>
            <a:r>
              <a:rPr lang="en-IN" dirty="0">
                <a:solidFill>
                  <a:srgbClr val="C00000"/>
                </a:solidFill>
              </a:rPr>
              <a:t>to factor in possibilities…future could be about weapons in space …..Bows, </a:t>
            </a:r>
            <a:r>
              <a:rPr lang="en-IN" dirty="0" smtClean="0">
                <a:solidFill>
                  <a:srgbClr val="C00000"/>
                </a:solidFill>
              </a:rPr>
              <a:t>Arrows </a:t>
            </a:r>
            <a:r>
              <a:rPr lang="en-IN" dirty="0">
                <a:solidFill>
                  <a:srgbClr val="C00000"/>
                </a:solidFill>
              </a:rPr>
              <a:t>and Nuclear Weapons…change in the notion of deterrence….</a:t>
            </a:r>
          </a:p>
        </p:txBody>
      </p:sp>
    </p:spTree>
    <p:extLst>
      <p:ext uri="{BB962C8B-B14F-4D97-AF65-F5344CB8AC3E}">
        <p14:creationId xmlns:p14="http://schemas.microsoft.com/office/powerpoint/2010/main" val="29056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3075"/>
            <a:ext cx="7219950" cy="261461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latin typeface="Elephant" panose="02020904090505020303" pitchFamily="18" charset="0"/>
              </a:rPr>
              <a:t>Thank You</a:t>
            </a:r>
            <a:endParaRPr lang="en-IN" sz="6600" b="1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95400"/>
            <a:ext cx="7772400" cy="12192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CC"/>
                </a:solidFill>
                <a:latin typeface="Algerian" panose="04020705040A02060702" pitchFamily="82" charset="0"/>
              </a:rPr>
              <a:t>CAVEAT </a:t>
            </a:r>
            <a:endParaRPr lang="en-US" b="1" dirty="0">
              <a:solidFill>
                <a:srgbClr val="0000CC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43275"/>
            <a:ext cx="7772400" cy="1914525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sz="2800" b="1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800" b="1" dirty="0" smtClean="0"/>
              <a:t>The </a:t>
            </a:r>
            <a:r>
              <a:rPr lang="en-US" sz="2800" b="1" dirty="0"/>
              <a:t>views expressed are my own and </a:t>
            </a:r>
            <a:r>
              <a:rPr lang="en-US" sz="2800" b="1" dirty="0" smtClean="0"/>
              <a:t>based on </a:t>
            </a:r>
            <a:r>
              <a:rPr lang="en-US" sz="2800" b="1" dirty="0"/>
              <a:t>open </a:t>
            </a:r>
            <a:r>
              <a:rPr lang="en-US" sz="2800" b="1" dirty="0" smtClean="0"/>
              <a:t>source information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11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23747424"/>
              </p:ext>
            </p:extLst>
          </p:nvPr>
        </p:nvGraphicFramePr>
        <p:xfrm>
          <a:off x="838200" y="1614488"/>
          <a:ext cx="10477500" cy="4743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88" y="371475"/>
            <a:ext cx="7186612" cy="110013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>
                <a:solidFill>
                  <a:srgbClr val="0000CC"/>
                </a:solidFill>
              </a:rPr>
              <a:t>Main </a:t>
            </a:r>
            <a:r>
              <a:rPr lang="en-US" sz="6700" b="1" dirty="0">
                <a:solidFill>
                  <a:srgbClr val="0000CC"/>
                </a:solidFill>
              </a:rPr>
              <a:t>Stakeholders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71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IN" b="1" dirty="0">
                <a:solidFill>
                  <a:srgbClr val="0000CC"/>
                </a:solidFill>
              </a:rPr>
              <a:t>Stakeholder </a:t>
            </a:r>
            <a:r>
              <a:rPr lang="en-IN" b="1" dirty="0" smtClean="0">
                <a:solidFill>
                  <a:srgbClr val="0000CC"/>
                </a:solidFill>
              </a:rPr>
              <a:t>Assessment </a:t>
            </a:r>
            <a:endParaRPr lang="en-IN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Role</a:t>
            </a:r>
          </a:p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r>
              <a:rPr lang="en-IN" dirty="0" smtClean="0">
                <a:solidFill>
                  <a:srgbClr val="C00000"/>
                </a:solidFill>
              </a:rPr>
              <a:t>Interests </a:t>
            </a:r>
          </a:p>
          <a:p>
            <a:pPr marL="0" indent="0" algn="ctr">
              <a:buNone/>
            </a:pPr>
            <a:r>
              <a:rPr lang="en-IN" dirty="0" smtClean="0"/>
              <a:t> </a:t>
            </a:r>
          </a:p>
          <a:p>
            <a:pPr marL="0" indent="0" algn="ctr">
              <a:buNone/>
            </a:pPr>
            <a:r>
              <a:rPr lang="en-IN" dirty="0" smtClean="0"/>
              <a:t> Potential Impact</a:t>
            </a:r>
          </a:p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r>
              <a:rPr lang="en-IN" dirty="0" smtClean="0">
                <a:solidFill>
                  <a:srgbClr val="7030A0"/>
                </a:solidFill>
              </a:rPr>
              <a:t>Influence</a:t>
            </a:r>
            <a:endParaRPr lang="en-IN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IN" dirty="0" smtClean="0"/>
          </a:p>
          <a:p>
            <a:pPr marL="0" indent="0" algn="ctr">
              <a:buNone/>
            </a:pPr>
            <a:r>
              <a:rPr lang="en-IN" dirty="0" smtClean="0">
                <a:solidFill>
                  <a:srgbClr val="FF0000"/>
                </a:solidFill>
              </a:rPr>
              <a:t>Cost 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2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039"/>
            <a:ext cx="10515600" cy="1071561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0000CC"/>
                </a:solidFill>
              </a:rPr>
              <a:t>Space </a:t>
            </a:r>
            <a:r>
              <a:rPr lang="en-IN" sz="3600" i="1" dirty="0" smtClean="0">
                <a:solidFill>
                  <a:srgbClr val="0000CC"/>
                </a:solidFill>
              </a:rPr>
              <a:t>has a</a:t>
            </a:r>
            <a:r>
              <a:rPr lang="en-IN" sz="4000" b="1" dirty="0" smtClean="0">
                <a:solidFill>
                  <a:srgbClr val="0000CC"/>
                </a:solidFill>
              </a:rPr>
              <a:t> Strategic Character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914"/>
            <a:ext cx="10515600" cy="492918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Space </a:t>
            </a:r>
            <a:r>
              <a:rPr lang="en-IN" dirty="0"/>
              <a:t>technologies are strategic technologies. Military </a:t>
            </a:r>
            <a:r>
              <a:rPr lang="en-IN" dirty="0" smtClean="0"/>
              <a:t>could be viewed as </a:t>
            </a:r>
            <a:r>
              <a:rPr lang="en-IN" dirty="0"/>
              <a:t>a </a:t>
            </a:r>
            <a:r>
              <a:rPr lang="en-IN" dirty="0" smtClean="0"/>
              <a:t>part of overall strategic domain </a:t>
            </a:r>
            <a:endParaRPr lang="en-IN" dirty="0"/>
          </a:p>
          <a:p>
            <a:pPr marL="0" indent="0">
              <a:buNone/>
            </a:pPr>
            <a:endParaRPr lang="en-IN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0000CC"/>
                </a:solidFill>
              </a:rPr>
              <a:t>Geostrategic </a:t>
            </a:r>
            <a:r>
              <a:rPr lang="en-IN" dirty="0">
                <a:solidFill>
                  <a:srgbClr val="0000CC"/>
                </a:solidFill>
              </a:rPr>
              <a:t>Attributes of Space Power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Space is the ultimate high ground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Space provides global access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Space allows global presence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Space enhances strategic depth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All above makes </a:t>
            </a:r>
            <a:r>
              <a:rPr lang="en-US" b="1" dirty="0" smtClean="0">
                <a:solidFill>
                  <a:srgbClr val="0000CC"/>
                </a:solidFill>
              </a:rPr>
              <a:t>Space Power </a:t>
            </a:r>
            <a:r>
              <a:rPr lang="en-US" dirty="0" smtClean="0">
                <a:solidFill>
                  <a:srgbClr val="FF0000"/>
                </a:solidFill>
              </a:rPr>
              <a:t>as an instrument of state power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00CC"/>
                </a:solidFill>
              </a:rPr>
              <a:t>Space Power &amp; Space </a:t>
            </a:r>
            <a:r>
              <a:rPr lang="en-IN" sz="4000" b="1" dirty="0" smtClean="0">
                <a:solidFill>
                  <a:srgbClr val="0000CC"/>
                </a:solidFill>
              </a:rPr>
              <a:t>Superiority</a:t>
            </a:r>
            <a:endParaRPr lang="en-US" sz="40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u="sng" dirty="0" smtClean="0">
                <a:solidFill>
                  <a:srgbClr val="0000CC"/>
                </a:solidFill>
              </a:rPr>
              <a:t>Space Power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The ability in peace, crisis, and war to exert, promote and sustain influence </a:t>
            </a:r>
            <a:r>
              <a:rPr lang="en-US" dirty="0" smtClean="0">
                <a:solidFill>
                  <a:srgbClr val="0000CC"/>
                </a:solidFill>
              </a:rPr>
              <a:t>in</a:t>
            </a:r>
            <a:r>
              <a:rPr lang="en-US" dirty="0" smtClean="0">
                <a:solidFill>
                  <a:srgbClr val="C00000"/>
                </a:solidFill>
              </a:rPr>
              <a:t> or </a:t>
            </a:r>
            <a:r>
              <a:rPr lang="en-US" dirty="0" smtClean="0">
                <a:solidFill>
                  <a:srgbClr val="0000CC"/>
                </a:solidFill>
              </a:rPr>
              <a:t>from</a:t>
            </a:r>
            <a:r>
              <a:rPr lang="en-US" dirty="0" smtClean="0">
                <a:solidFill>
                  <a:srgbClr val="C00000"/>
                </a:solidFill>
              </a:rPr>
              <a:t> space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IN" u="sng" dirty="0">
                <a:solidFill>
                  <a:srgbClr val="0000CC"/>
                </a:solidFill>
              </a:rPr>
              <a:t>S</a:t>
            </a:r>
            <a:r>
              <a:rPr lang="en-IN" u="sng" dirty="0" smtClean="0">
                <a:solidFill>
                  <a:srgbClr val="0000CC"/>
                </a:solidFill>
              </a:rPr>
              <a:t>pace Superiority</a:t>
            </a:r>
            <a:r>
              <a:rPr lang="en-IN" dirty="0" smtClean="0"/>
              <a:t>: The </a:t>
            </a:r>
            <a:r>
              <a:rPr lang="en-IN" dirty="0"/>
              <a:t>degree of </a:t>
            </a:r>
            <a:r>
              <a:rPr lang="en-IN" u="sng" dirty="0"/>
              <a:t>dominance in space </a:t>
            </a:r>
            <a:r>
              <a:rPr lang="en-IN" dirty="0"/>
              <a:t>of one force over any others that permits the conduct of operations at a given time and place without prohibitive interference from space-based </a:t>
            </a:r>
            <a:r>
              <a:rPr lang="en-IN" dirty="0" smtClean="0"/>
              <a:t>threats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Any military would desire such </a:t>
            </a:r>
            <a:r>
              <a:rPr lang="en-US" b="1" dirty="0" smtClean="0">
                <a:solidFill>
                  <a:srgbClr val="0000CC"/>
                </a:solidFill>
              </a:rPr>
              <a:t>S</a:t>
            </a:r>
            <a:r>
              <a:rPr lang="en-US" dirty="0" smtClean="0">
                <a:solidFill>
                  <a:srgbClr val="7030A0"/>
                </a:solidFill>
              </a:rPr>
              <a:t>uperior </a:t>
            </a:r>
            <a:r>
              <a:rPr lang="en-US" b="1" dirty="0" smtClean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7030A0"/>
                </a:solidFill>
              </a:rPr>
              <a:t>ower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93661521"/>
              </p:ext>
            </p:extLst>
          </p:nvPr>
        </p:nvGraphicFramePr>
        <p:xfrm>
          <a:off x="938213" y="357189"/>
          <a:ext cx="10515600" cy="6200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0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5728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4000" b="1" dirty="0">
                <a:solidFill>
                  <a:srgbClr val="0000CC"/>
                </a:solidFill>
              </a:rPr>
              <a:t>Military Understanding of Security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981200" y="1943100"/>
            <a:ext cx="8229600" cy="3657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A narrow view, hinging on military security alone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Is war fighting the </a:t>
            </a:r>
            <a:r>
              <a:rPr lang="en-US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role </a:t>
            </a:r>
            <a:r>
              <a:rPr lang="en-US" dirty="0"/>
              <a:t>for the armed forces?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C00000"/>
                </a:solidFill>
              </a:rPr>
              <a:t>Economic, environmental, energy, food, social &amp; human security </a:t>
            </a:r>
          </a:p>
        </p:txBody>
      </p:sp>
    </p:spTree>
    <p:extLst>
      <p:ext uri="{BB962C8B-B14F-4D97-AF65-F5344CB8AC3E}">
        <p14:creationId xmlns:p14="http://schemas.microsoft.com/office/powerpoint/2010/main" val="4089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979</Words>
  <Application>Microsoft Office PowerPoint</Application>
  <PresentationFormat>Custom</PresentationFormat>
  <Paragraphs>162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Presentation </vt:lpstr>
      <vt:lpstr>Space Stakeholders  Military</vt:lpstr>
      <vt:lpstr>CAVEAT </vt:lpstr>
      <vt:lpstr> Main Stakeholders </vt:lpstr>
      <vt:lpstr>Stakeholder Assessment </vt:lpstr>
      <vt:lpstr>Space has a Strategic Character</vt:lpstr>
      <vt:lpstr>Space Power &amp; Space Superiority</vt:lpstr>
      <vt:lpstr>PowerPoint Presentation</vt:lpstr>
      <vt:lpstr>Military Understanding of Security </vt:lpstr>
      <vt:lpstr>Role of Security Forces </vt:lpstr>
      <vt:lpstr>Space for Military </vt:lpstr>
      <vt:lpstr>Deciding on Military Investments  Fundamental Questions</vt:lpstr>
      <vt:lpstr>Use of Space by Armed Forces A theoretical appreciation </vt:lpstr>
      <vt:lpstr>Military Priorities</vt:lpstr>
      <vt:lpstr>Active Military Space Programmes </vt:lpstr>
      <vt:lpstr>Militaries are looking for…   </vt:lpstr>
      <vt:lpstr>Dependence, Vulnerability, Protection….  </vt:lpstr>
      <vt:lpstr>Challenges…..  </vt:lpstr>
      <vt:lpstr>Bilateral &amp; Multilateral Mechanisms  </vt:lpstr>
      <vt:lpstr>Wrapping up</vt:lpstr>
      <vt:lpstr>Postscript……  </vt:lpstr>
      <vt:lpstr>Thank You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"Space Stakeholders—Military"</dc:title>
  <dc:creator>ws1</dc:creator>
  <cp:lastModifiedBy>Marco Calderon</cp:lastModifiedBy>
  <cp:revision>84</cp:revision>
  <cp:lastPrinted>2015-08-21T09:49:27Z</cp:lastPrinted>
  <dcterms:created xsi:type="dcterms:W3CDTF">2015-08-12T11:48:52Z</dcterms:created>
  <dcterms:modified xsi:type="dcterms:W3CDTF">2015-08-31T14:12:06Z</dcterms:modified>
</cp:coreProperties>
</file>